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wav" ContentType="audio/x-wav"/>
  <Default Extension="png" ContentType="image/png"/>
  <Default Extension="wmf" ContentType="image/x-w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1" r:id="rId3"/>
    <p:sldMasterId id="2147483675" r:id="rId4"/>
  </p:sldMasterIdLst>
  <p:notesMasterIdLst>
    <p:notesMasterId r:id="rId6"/>
  </p:notesMasterIdLst>
  <p:handoutMasterIdLst>
    <p:handoutMasterId r:id="rId33"/>
  </p:handoutMasterIdLst>
  <p:sldIdLst>
    <p:sldId id="471" r:id="rId5"/>
    <p:sldId id="472" r:id="rId7"/>
    <p:sldId id="511" r:id="rId8"/>
    <p:sldId id="501" r:id="rId9"/>
    <p:sldId id="502" r:id="rId10"/>
    <p:sldId id="503" r:id="rId11"/>
    <p:sldId id="509" r:id="rId12"/>
    <p:sldId id="510" r:id="rId13"/>
    <p:sldId id="504" r:id="rId14"/>
    <p:sldId id="505" r:id="rId15"/>
    <p:sldId id="507" r:id="rId16"/>
    <p:sldId id="508" r:id="rId17"/>
    <p:sldId id="484" r:id="rId18"/>
    <p:sldId id="485" r:id="rId19"/>
    <p:sldId id="486" r:id="rId20"/>
    <p:sldId id="487" r:id="rId21"/>
    <p:sldId id="488" r:id="rId22"/>
    <p:sldId id="490" r:id="rId23"/>
    <p:sldId id="491" r:id="rId24"/>
    <p:sldId id="492" r:id="rId25"/>
    <p:sldId id="493" r:id="rId26"/>
    <p:sldId id="494" r:id="rId27"/>
    <p:sldId id="495" r:id="rId28"/>
    <p:sldId id="496" r:id="rId29"/>
    <p:sldId id="497" r:id="rId30"/>
    <p:sldId id="498" r:id="rId31"/>
    <p:sldId id="499" r:id="rId32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 userDrawn="1">
          <p15:clr>
            <a:srgbClr val="A4A3A4"/>
          </p15:clr>
        </p15:guide>
        <p15:guide id="2" pos="38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9025E"/>
    <a:srgbClr val="F9F9F9"/>
    <a:srgbClr val="FFFFFD"/>
    <a:srgbClr val="FAFAFA"/>
    <a:srgbClr val="F8F8F8"/>
    <a:srgbClr val="B1937F"/>
    <a:srgbClr val="DEDEDE"/>
    <a:srgbClr val="B8243D"/>
    <a:srgbClr val="FFA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612" autoAdjust="0"/>
    <p:restoredTop sz="94660"/>
  </p:normalViewPr>
  <p:slideViewPr>
    <p:cSldViewPr showGuides="1">
      <p:cViewPr varScale="1">
        <p:scale>
          <a:sx n="88" d="100"/>
          <a:sy n="88" d="100"/>
        </p:scale>
        <p:origin x="-126" y="-120"/>
      </p:cViewPr>
      <p:guideLst>
        <p:guide orient="horz" pos="2154"/>
        <p:guide pos="38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708"/>
    </p:cViewPr>
  </p:sorterViewPr>
  <p:notesViewPr>
    <p:cSldViewPr snapToGrid="0">
      <p:cViewPr varScale="1">
        <p:scale>
          <a:sx n="48" d="100"/>
          <a:sy n="48" d="100"/>
        </p:scale>
        <p:origin x="1828" y="52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7" Type="http://schemas.openxmlformats.org/officeDocument/2006/relationships/tags" Target="tags/tag1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C2D54-41E9-4F9B-84F0-DB426FBA1F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1FDD3-5682-4A22-B636-E57B566225C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2B1D4-5CAD-4F8D-8A42-777314ADBB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5EEA95-15FA-454A-B750-D2F7A7125CA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EEA95-15FA-454A-B750-D2F7A7125C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359A7-3243-4C38-BB22-ADB739282BE8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82FEF-A634-48EA-B26A-D00E273EA4B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blipFill dpi="0" rotWithShape="1">
          <a:blip r:embed="rId2" cstate="print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</a:fld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41" t="131845" r="108331" b="-39745"/>
          <a:stretch>
            <a:fillRect/>
          </a:stretch>
        </p:blipFill>
        <p:spPr>
          <a:xfrm rot="5400000">
            <a:off x="519051" y="427475"/>
            <a:ext cx="692701" cy="410003"/>
          </a:xfrm>
          <a:custGeom>
            <a:avLst/>
            <a:gdLst>
              <a:gd name="connsiteX0" fmla="*/ 0 w 1993902"/>
              <a:gd name="connsiteY0" fmla="*/ 0 h 1180172"/>
              <a:gd name="connsiteX1" fmla="*/ 1850785 w 1993902"/>
              <a:gd name="connsiteY1" fmla="*/ 0 h 1180172"/>
              <a:gd name="connsiteX2" fmla="*/ 1861313 w 1993902"/>
              <a:gd name="connsiteY2" fmla="*/ 17230 h 1180172"/>
              <a:gd name="connsiteX3" fmla="*/ 1993902 w 1993902"/>
              <a:gd name="connsiteY3" fmla="*/ 537837 h 1180172"/>
              <a:gd name="connsiteX4" fmla="*/ 1806287 w 1993902"/>
              <a:gd name="connsiteY4" fmla="*/ 1148496 h 1180172"/>
              <a:gd name="connsiteX5" fmla="*/ 1782462 w 1993902"/>
              <a:gd name="connsiteY5" fmla="*/ 1180172 h 1180172"/>
              <a:gd name="connsiteX6" fmla="*/ 8240 w 1993902"/>
              <a:gd name="connsiteY6" fmla="*/ 1180172 h 1180172"/>
              <a:gd name="connsiteX7" fmla="*/ 0 w 1993902"/>
              <a:gd name="connsiteY7" fmla="*/ 1169217 h 1180172"/>
              <a:gd name="connsiteX8" fmla="*/ 0 w 1993902"/>
              <a:gd name="connsiteY8" fmla="*/ 0 h 118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3902" h="1180172">
                <a:moveTo>
                  <a:pt x="0" y="0"/>
                </a:moveTo>
                <a:lnTo>
                  <a:pt x="1850785" y="0"/>
                </a:lnTo>
                <a:lnTo>
                  <a:pt x="1861313" y="17230"/>
                </a:lnTo>
                <a:cubicBezTo>
                  <a:pt x="1945871" y="171987"/>
                  <a:pt x="1993902" y="349336"/>
                  <a:pt x="1993902" y="537837"/>
                </a:cubicBezTo>
                <a:cubicBezTo>
                  <a:pt x="1993902" y="764039"/>
                  <a:pt x="1924738" y="974180"/>
                  <a:pt x="1806287" y="1148496"/>
                </a:cubicBezTo>
                <a:lnTo>
                  <a:pt x="1782462" y="1180172"/>
                </a:lnTo>
                <a:lnTo>
                  <a:pt x="8240" y="1180172"/>
                </a:lnTo>
                <a:lnTo>
                  <a:pt x="0" y="116921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4" name="矩形 13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和内容">
    <p:bg>
      <p:bgPr>
        <a:blipFill dpi="0" rotWithShape="1">
          <a:blip r:embed="rId2" cstate="print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íṧļiḓé"/>
          <p:cNvSpPr/>
          <p:nvPr userDrawn="1"/>
        </p:nvSpPr>
        <p:spPr>
          <a:xfrm>
            <a:off x="5221718" y="1602668"/>
            <a:ext cx="1748578" cy="3101976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317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rgbClr val="D1DADD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9AE33-E62E-49B7-AC0B-0504C9981B6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  <p:sp>
        <p:nvSpPr>
          <p:cNvPr id="13" name="ïSḷïḓe"/>
          <p:cNvSpPr/>
          <p:nvPr userDrawn="1"/>
        </p:nvSpPr>
        <p:spPr>
          <a:xfrm>
            <a:off x="3150604" y="1604494"/>
            <a:ext cx="1748580" cy="3101976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317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rgbClr val="D1DADD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14" name="ïṣļiḑê"/>
          <p:cNvSpPr/>
          <p:nvPr userDrawn="1"/>
        </p:nvSpPr>
        <p:spPr>
          <a:xfrm>
            <a:off x="7292820" y="1604494"/>
            <a:ext cx="1748580" cy="3101976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317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rgbClr val="D1DADD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15" name="ïṣlîḑe"/>
          <p:cNvSpPr/>
          <p:nvPr userDrawn="1"/>
        </p:nvSpPr>
        <p:spPr>
          <a:xfrm>
            <a:off x="9363928" y="1604494"/>
            <a:ext cx="1748580" cy="3101976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317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rgbClr val="D1DADD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16" name="îšḻïḋe"/>
          <p:cNvSpPr/>
          <p:nvPr userDrawn="1"/>
        </p:nvSpPr>
        <p:spPr>
          <a:xfrm>
            <a:off x="1079496" y="1604494"/>
            <a:ext cx="1748580" cy="3101976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317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rgbClr val="D1DADD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3"/>
          </p:nvPr>
        </p:nvSpPr>
        <p:spPr>
          <a:xfrm>
            <a:off x="1079500" y="1603375"/>
            <a:ext cx="1747838" cy="31019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8"/>
          <p:cNvSpPr>
            <a:spLocks noGrp="1"/>
          </p:cNvSpPr>
          <p:nvPr>
            <p:ph type="pic" sz="quarter" idx="14"/>
          </p:nvPr>
        </p:nvSpPr>
        <p:spPr>
          <a:xfrm>
            <a:off x="3150975" y="1603375"/>
            <a:ext cx="1747838" cy="31019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8"/>
          <p:cNvSpPr>
            <a:spLocks noGrp="1"/>
          </p:cNvSpPr>
          <p:nvPr>
            <p:ph type="pic" sz="quarter" idx="15"/>
          </p:nvPr>
        </p:nvSpPr>
        <p:spPr>
          <a:xfrm>
            <a:off x="7291336" y="1602669"/>
            <a:ext cx="1747838" cy="31019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9" name="图片占位符 8"/>
          <p:cNvSpPr>
            <a:spLocks noGrp="1"/>
          </p:cNvSpPr>
          <p:nvPr>
            <p:ph type="pic" sz="quarter" idx="16"/>
          </p:nvPr>
        </p:nvSpPr>
        <p:spPr>
          <a:xfrm>
            <a:off x="9360214" y="1602669"/>
            <a:ext cx="1747838" cy="31019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0" name="图片占位符 8"/>
          <p:cNvSpPr>
            <a:spLocks noGrp="1"/>
          </p:cNvSpPr>
          <p:nvPr>
            <p:ph type="pic" sz="quarter" idx="17"/>
          </p:nvPr>
        </p:nvSpPr>
        <p:spPr>
          <a:xfrm>
            <a:off x="5222081" y="1603375"/>
            <a:ext cx="1747838" cy="310197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bg>
      <p:bgPr>
        <a:blipFill dpi="0" rotWithShape="1">
          <a:blip r:embed="rId2" cstate="print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9500" y="-9525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4F437-3CD5-4678-BD84-6B872B0DA1B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984000" y="1348770"/>
            <a:ext cx="4537075" cy="4706937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blipFill dpi="0" rotWithShape="1">
          <a:blip r:embed="rId2" cstate="print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02470-19B5-4E61-AC09-C20465289DBC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647700" y="1385146"/>
            <a:ext cx="4699000" cy="215391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4"/>
          </p:nvPr>
        </p:nvSpPr>
        <p:spPr>
          <a:xfrm>
            <a:off x="6845300" y="4148413"/>
            <a:ext cx="4699000" cy="2160587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bg>
      <p:bgPr>
        <a:blipFill dpi="0" rotWithShape="1">
          <a:blip r:embed="rId2" cstate="print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36BED-AFC0-4CF7-ADDA-EBCE89A383C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660400" y="2133000"/>
            <a:ext cx="5086502" cy="3599678"/>
          </a:xfrm>
          <a:custGeom>
            <a:avLst/>
            <a:gdLst>
              <a:gd name="connsiteX0" fmla="*/ 2330500 w 4680000"/>
              <a:gd name="connsiteY0" fmla="*/ 0 h 3312000"/>
              <a:gd name="connsiteX1" fmla="*/ 3584275 w 4680000"/>
              <a:gd name="connsiteY1" fmla="*/ 730115 h 3312000"/>
              <a:gd name="connsiteX2" fmla="*/ 3649592 w 4680000"/>
              <a:gd name="connsiteY2" fmla="*/ 847870 h 3312000"/>
              <a:gd name="connsiteX3" fmla="*/ 3839621 w 4680000"/>
              <a:gd name="connsiteY3" fmla="*/ 847870 h 3312000"/>
              <a:gd name="connsiteX4" fmla="*/ 4680000 w 4680000"/>
              <a:gd name="connsiteY4" fmla="*/ 1688249 h 3312000"/>
              <a:gd name="connsiteX5" fmla="*/ 3839621 w 4680000"/>
              <a:gd name="connsiteY5" fmla="*/ 2528628 h 3312000"/>
              <a:gd name="connsiteX6" fmla="*/ 3613816 w 4680000"/>
              <a:gd name="connsiteY6" fmla="*/ 2528628 h 3312000"/>
              <a:gd name="connsiteX7" fmla="*/ 3584275 w 4680000"/>
              <a:gd name="connsiteY7" fmla="*/ 2581886 h 3312000"/>
              <a:gd name="connsiteX8" fmla="*/ 2330500 w 4680000"/>
              <a:gd name="connsiteY8" fmla="*/ 3312000 h 3312000"/>
              <a:gd name="connsiteX9" fmla="*/ 1076726 w 4680000"/>
              <a:gd name="connsiteY9" fmla="*/ 2581886 h 3312000"/>
              <a:gd name="connsiteX10" fmla="*/ 1047185 w 4680000"/>
              <a:gd name="connsiteY10" fmla="*/ 2528628 h 3312000"/>
              <a:gd name="connsiteX11" fmla="*/ 840379 w 4680000"/>
              <a:gd name="connsiteY11" fmla="*/ 2528628 h 3312000"/>
              <a:gd name="connsiteX12" fmla="*/ 0 w 4680000"/>
              <a:gd name="connsiteY12" fmla="*/ 1688249 h 3312000"/>
              <a:gd name="connsiteX13" fmla="*/ 840379 w 4680000"/>
              <a:gd name="connsiteY13" fmla="*/ 847870 h 3312000"/>
              <a:gd name="connsiteX14" fmla="*/ 1011408 w 4680000"/>
              <a:gd name="connsiteY14" fmla="*/ 847870 h 3312000"/>
              <a:gd name="connsiteX15" fmla="*/ 1076726 w 4680000"/>
              <a:gd name="connsiteY15" fmla="*/ 730115 h 3312000"/>
              <a:gd name="connsiteX16" fmla="*/ 2330500 w 4680000"/>
              <a:gd name="connsiteY16" fmla="*/ 0 h 33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680000" h="3312000">
                <a:moveTo>
                  <a:pt x="2330500" y="0"/>
                </a:moveTo>
                <a:cubicBezTo>
                  <a:pt x="2852410" y="0"/>
                  <a:pt x="3312557" y="289616"/>
                  <a:pt x="3584275" y="730115"/>
                </a:cubicBezTo>
                <a:lnTo>
                  <a:pt x="3649592" y="847870"/>
                </a:lnTo>
                <a:lnTo>
                  <a:pt x="3839621" y="847870"/>
                </a:lnTo>
                <a:cubicBezTo>
                  <a:pt x="4303750" y="847870"/>
                  <a:pt x="4680000" y="1224120"/>
                  <a:pt x="4680000" y="1688249"/>
                </a:cubicBezTo>
                <a:cubicBezTo>
                  <a:pt x="4680000" y="2152378"/>
                  <a:pt x="4303750" y="2528628"/>
                  <a:pt x="3839621" y="2528628"/>
                </a:cubicBezTo>
                <a:lnTo>
                  <a:pt x="3613816" y="2528628"/>
                </a:lnTo>
                <a:lnTo>
                  <a:pt x="3584275" y="2581886"/>
                </a:lnTo>
                <a:cubicBezTo>
                  <a:pt x="3312557" y="3022385"/>
                  <a:pt x="2852410" y="3312000"/>
                  <a:pt x="2330500" y="3312000"/>
                </a:cubicBezTo>
                <a:cubicBezTo>
                  <a:pt x="1808591" y="3312000"/>
                  <a:pt x="1348443" y="3022385"/>
                  <a:pt x="1076726" y="2581886"/>
                </a:cubicBezTo>
                <a:lnTo>
                  <a:pt x="1047185" y="2528628"/>
                </a:lnTo>
                <a:lnTo>
                  <a:pt x="840379" y="2528628"/>
                </a:lnTo>
                <a:cubicBezTo>
                  <a:pt x="376250" y="2528628"/>
                  <a:pt x="0" y="2152378"/>
                  <a:pt x="0" y="1688249"/>
                </a:cubicBezTo>
                <a:cubicBezTo>
                  <a:pt x="0" y="1224120"/>
                  <a:pt x="376250" y="847870"/>
                  <a:pt x="840379" y="847870"/>
                </a:cubicBezTo>
                <a:lnTo>
                  <a:pt x="1011408" y="847870"/>
                </a:lnTo>
                <a:lnTo>
                  <a:pt x="1076726" y="730115"/>
                </a:lnTo>
                <a:cubicBezTo>
                  <a:pt x="1348443" y="289616"/>
                  <a:pt x="1808591" y="0"/>
                  <a:pt x="23305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bg>
      <p:bgPr>
        <a:blipFill dpi="0" rotWithShape="1">
          <a:blip r:embed="rId2" cstate="print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35BEC-AAB7-4136-8395-728B6E9BF70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1128000" y="1196975"/>
            <a:ext cx="2784475" cy="23764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图片占位符 2"/>
          <p:cNvSpPr>
            <a:spLocks noGrp="1"/>
          </p:cNvSpPr>
          <p:nvPr>
            <p:ph type="pic" sz="quarter" idx="14"/>
          </p:nvPr>
        </p:nvSpPr>
        <p:spPr>
          <a:xfrm>
            <a:off x="4728000" y="1196975"/>
            <a:ext cx="2784475" cy="23764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2"/>
          <p:cNvSpPr>
            <a:spLocks noGrp="1"/>
          </p:cNvSpPr>
          <p:nvPr>
            <p:ph type="pic" sz="quarter" idx="15"/>
          </p:nvPr>
        </p:nvSpPr>
        <p:spPr>
          <a:xfrm>
            <a:off x="8328000" y="1196975"/>
            <a:ext cx="2784475" cy="2376488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bg>
      <p:bgPr>
        <a:blipFill dpi="0" rotWithShape="1">
          <a:blip r:embed="rId2" cstate="print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C307A-E1D0-4E5F-9521-7897950F09D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865188" y="1412875"/>
            <a:ext cx="10487025" cy="2016125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和内容">
    <p:bg>
      <p:bgPr>
        <a:blipFill dpi="0" rotWithShape="1">
          <a:blip r:embed="rId2" cstate="print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BCBDC-171A-4289-A7B7-C5C1908C7928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表格 9"/>
          <p:cNvGraphicFramePr>
            <a:graphicFrameLocks noGrp="1"/>
          </p:cNvGraphicFramePr>
          <p:nvPr userDrawn="1"/>
        </p:nvGraphicFramePr>
        <p:xfrm>
          <a:off x="888501" y="1337353"/>
          <a:ext cx="10416300" cy="5047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4075"/>
                <a:gridCol w="2604075"/>
                <a:gridCol w="2604075"/>
                <a:gridCol w="2604075"/>
              </a:tblGrid>
              <a:tr h="2523647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3647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893100" y="3847210"/>
            <a:ext cx="2605600" cy="25271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图片占位符 2"/>
          <p:cNvSpPr>
            <a:spLocks noGrp="1"/>
          </p:cNvSpPr>
          <p:nvPr>
            <p:ph type="pic" sz="quarter" idx="14"/>
          </p:nvPr>
        </p:nvSpPr>
        <p:spPr>
          <a:xfrm>
            <a:off x="6096000" y="3847210"/>
            <a:ext cx="2605600" cy="25271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9" name="图片占位符 2"/>
          <p:cNvSpPr>
            <a:spLocks noGrp="1"/>
          </p:cNvSpPr>
          <p:nvPr>
            <p:ph type="pic" sz="quarter" idx="15"/>
          </p:nvPr>
        </p:nvSpPr>
        <p:spPr>
          <a:xfrm>
            <a:off x="8693300" y="1333900"/>
            <a:ext cx="2605600" cy="25271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20" name="图片占位符 2"/>
          <p:cNvSpPr>
            <a:spLocks noGrp="1"/>
          </p:cNvSpPr>
          <p:nvPr>
            <p:ph type="pic" sz="quarter" idx="16"/>
          </p:nvPr>
        </p:nvSpPr>
        <p:spPr>
          <a:xfrm>
            <a:off x="3490400" y="1333900"/>
            <a:ext cx="2605600" cy="2527100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D28A6-4659-4FC5-835A-CA38B0335403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和内容">
    <p:bg>
      <p:bgPr>
        <a:blipFill dpi="0" rotWithShape="1">
          <a:blip r:embed="rId2" cstate="print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FEF81-5D27-4797-BA31-C9CD1581CDEA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bg>
      <p:bgPr>
        <a:blipFill dpi="0" rotWithShape="1">
          <a:blip r:embed="rId2" cstate="print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86420-11EE-4DCD-97D9-484F833C0C2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标题和内容">
    <p:bg>
      <p:bgPr>
        <a:blipFill dpi="0" rotWithShape="1">
          <a:blip r:embed="rId2" cstate="print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576C6-F5B5-42E8-9C3F-D24B4A188FE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</a:fld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41" t="131845" r="108331" b="-39745"/>
          <a:stretch>
            <a:fillRect/>
          </a:stretch>
        </p:blipFill>
        <p:spPr>
          <a:xfrm rot="5400000">
            <a:off x="519051" y="427475"/>
            <a:ext cx="692701" cy="410003"/>
          </a:xfrm>
          <a:custGeom>
            <a:avLst/>
            <a:gdLst>
              <a:gd name="connsiteX0" fmla="*/ 0 w 1993902"/>
              <a:gd name="connsiteY0" fmla="*/ 0 h 1180172"/>
              <a:gd name="connsiteX1" fmla="*/ 1850785 w 1993902"/>
              <a:gd name="connsiteY1" fmla="*/ 0 h 1180172"/>
              <a:gd name="connsiteX2" fmla="*/ 1861313 w 1993902"/>
              <a:gd name="connsiteY2" fmla="*/ 17230 h 1180172"/>
              <a:gd name="connsiteX3" fmla="*/ 1993902 w 1993902"/>
              <a:gd name="connsiteY3" fmla="*/ 537837 h 1180172"/>
              <a:gd name="connsiteX4" fmla="*/ 1806287 w 1993902"/>
              <a:gd name="connsiteY4" fmla="*/ 1148496 h 1180172"/>
              <a:gd name="connsiteX5" fmla="*/ 1782462 w 1993902"/>
              <a:gd name="connsiteY5" fmla="*/ 1180172 h 1180172"/>
              <a:gd name="connsiteX6" fmla="*/ 8240 w 1993902"/>
              <a:gd name="connsiteY6" fmla="*/ 1180172 h 1180172"/>
              <a:gd name="connsiteX7" fmla="*/ 0 w 1993902"/>
              <a:gd name="connsiteY7" fmla="*/ 1169217 h 1180172"/>
              <a:gd name="connsiteX8" fmla="*/ 0 w 1993902"/>
              <a:gd name="connsiteY8" fmla="*/ 0 h 118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3902" h="1180172">
                <a:moveTo>
                  <a:pt x="0" y="0"/>
                </a:moveTo>
                <a:lnTo>
                  <a:pt x="1850785" y="0"/>
                </a:lnTo>
                <a:lnTo>
                  <a:pt x="1861313" y="17230"/>
                </a:lnTo>
                <a:cubicBezTo>
                  <a:pt x="1945871" y="171987"/>
                  <a:pt x="1993902" y="349336"/>
                  <a:pt x="1993902" y="537837"/>
                </a:cubicBezTo>
                <a:cubicBezTo>
                  <a:pt x="1993902" y="764039"/>
                  <a:pt x="1924738" y="974180"/>
                  <a:pt x="1806287" y="1148496"/>
                </a:cubicBezTo>
                <a:lnTo>
                  <a:pt x="1782462" y="1180172"/>
                </a:lnTo>
                <a:lnTo>
                  <a:pt x="8240" y="1180172"/>
                </a:lnTo>
                <a:lnTo>
                  <a:pt x="0" y="116921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4" name="矩形 13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  <p:sp>
        <p:nvSpPr>
          <p:cNvPr id="17" name="íṥľiḓê"/>
          <p:cNvSpPr/>
          <p:nvPr userDrawn="1"/>
        </p:nvSpPr>
        <p:spPr>
          <a:xfrm>
            <a:off x="1200007" y="1767866"/>
            <a:ext cx="1860468" cy="181071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19" name="îṧḷîde"/>
          <p:cNvSpPr/>
          <p:nvPr userDrawn="1"/>
        </p:nvSpPr>
        <p:spPr>
          <a:xfrm>
            <a:off x="3843846" y="1767866"/>
            <a:ext cx="1860468" cy="181071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20" name="íṥľiḓê"/>
          <p:cNvSpPr/>
          <p:nvPr userDrawn="1"/>
        </p:nvSpPr>
        <p:spPr>
          <a:xfrm>
            <a:off x="6487685" y="1767866"/>
            <a:ext cx="1860468" cy="181071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21" name="îşļíďé"/>
          <p:cNvSpPr/>
          <p:nvPr userDrawn="1"/>
        </p:nvSpPr>
        <p:spPr>
          <a:xfrm>
            <a:off x="9131524" y="1767866"/>
            <a:ext cx="1860468" cy="181071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22" name="图片占位符 27"/>
          <p:cNvSpPr>
            <a:spLocks noGrp="1"/>
          </p:cNvSpPr>
          <p:nvPr>
            <p:ph type="pic" sz="quarter" idx="13"/>
          </p:nvPr>
        </p:nvSpPr>
        <p:spPr>
          <a:xfrm>
            <a:off x="1200007" y="1767867"/>
            <a:ext cx="1860468" cy="1810713"/>
          </a:xfrm>
          <a:custGeom>
            <a:avLst/>
            <a:gdLst>
              <a:gd name="connsiteX0" fmla="*/ 301792 w 1860468"/>
              <a:gd name="connsiteY0" fmla="*/ 0 h 1810713"/>
              <a:gd name="connsiteX1" fmla="*/ 1558676 w 1860468"/>
              <a:gd name="connsiteY1" fmla="*/ 0 h 1810713"/>
              <a:gd name="connsiteX2" fmla="*/ 1860468 w 1860468"/>
              <a:gd name="connsiteY2" fmla="*/ 301792 h 1810713"/>
              <a:gd name="connsiteX3" fmla="*/ 1860468 w 1860468"/>
              <a:gd name="connsiteY3" fmla="*/ 1508921 h 1810713"/>
              <a:gd name="connsiteX4" fmla="*/ 1558676 w 1860468"/>
              <a:gd name="connsiteY4" fmla="*/ 1810713 h 1810713"/>
              <a:gd name="connsiteX5" fmla="*/ 301792 w 1860468"/>
              <a:gd name="connsiteY5" fmla="*/ 1810713 h 1810713"/>
              <a:gd name="connsiteX6" fmla="*/ 0 w 1860468"/>
              <a:gd name="connsiteY6" fmla="*/ 1508921 h 1810713"/>
              <a:gd name="connsiteX7" fmla="*/ 0 w 1860468"/>
              <a:gd name="connsiteY7" fmla="*/ 301792 h 1810713"/>
              <a:gd name="connsiteX8" fmla="*/ 301792 w 1860468"/>
              <a:gd name="connsiteY8" fmla="*/ 0 h 181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0468" h="1810713">
                <a:moveTo>
                  <a:pt x="301792" y="0"/>
                </a:moveTo>
                <a:lnTo>
                  <a:pt x="1558676" y="0"/>
                </a:lnTo>
                <a:cubicBezTo>
                  <a:pt x="1725351" y="0"/>
                  <a:pt x="1860468" y="135117"/>
                  <a:pt x="1860468" y="301792"/>
                </a:cubicBezTo>
                <a:lnTo>
                  <a:pt x="1860468" y="1508921"/>
                </a:lnTo>
                <a:cubicBezTo>
                  <a:pt x="1860468" y="1675596"/>
                  <a:pt x="1725351" y="1810713"/>
                  <a:pt x="1558676" y="1810713"/>
                </a:cubicBezTo>
                <a:lnTo>
                  <a:pt x="301792" y="1810713"/>
                </a:lnTo>
                <a:cubicBezTo>
                  <a:pt x="135117" y="1810713"/>
                  <a:pt x="0" y="1675596"/>
                  <a:pt x="0" y="1508921"/>
                </a:cubicBezTo>
                <a:lnTo>
                  <a:pt x="0" y="301792"/>
                </a:lnTo>
                <a:cubicBezTo>
                  <a:pt x="0" y="135117"/>
                  <a:pt x="135117" y="0"/>
                  <a:pt x="3017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3" name="图片占位符 28"/>
          <p:cNvSpPr>
            <a:spLocks noGrp="1"/>
          </p:cNvSpPr>
          <p:nvPr>
            <p:ph type="pic" sz="quarter" idx="14"/>
          </p:nvPr>
        </p:nvSpPr>
        <p:spPr>
          <a:xfrm>
            <a:off x="3843846" y="1767867"/>
            <a:ext cx="1860468" cy="1810713"/>
          </a:xfrm>
          <a:custGeom>
            <a:avLst/>
            <a:gdLst>
              <a:gd name="connsiteX0" fmla="*/ 301792 w 1860468"/>
              <a:gd name="connsiteY0" fmla="*/ 0 h 1810713"/>
              <a:gd name="connsiteX1" fmla="*/ 1558676 w 1860468"/>
              <a:gd name="connsiteY1" fmla="*/ 0 h 1810713"/>
              <a:gd name="connsiteX2" fmla="*/ 1860468 w 1860468"/>
              <a:gd name="connsiteY2" fmla="*/ 301792 h 1810713"/>
              <a:gd name="connsiteX3" fmla="*/ 1860468 w 1860468"/>
              <a:gd name="connsiteY3" fmla="*/ 1508921 h 1810713"/>
              <a:gd name="connsiteX4" fmla="*/ 1558676 w 1860468"/>
              <a:gd name="connsiteY4" fmla="*/ 1810713 h 1810713"/>
              <a:gd name="connsiteX5" fmla="*/ 301792 w 1860468"/>
              <a:gd name="connsiteY5" fmla="*/ 1810713 h 1810713"/>
              <a:gd name="connsiteX6" fmla="*/ 0 w 1860468"/>
              <a:gd name="connsiteY6" fmla="*/ 1508921 h 1810713"/>
              <a:gd name="connsiteX7" fmla="*/ 0 w 1860468"/>
              <a:gd name="connsiteY7" fmla="*/ 301792 h 1810713"/>
              <a:gd name="connsiteX8" fmla="*/ 301792 w 1860468"/>
              <a:gd name="connsiteY8" fmla="*/ 0 h 181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0468" h="1810713">
                <a:moveTo>
                  <a:pt x="301792" y="0"/>
                </a:moveTo>
                <a:lnTo>
                  <a:pt x="1558676" y="0"/>
                </a:lnTo>
                <a:cubicBezTo>
                  <a:pt x="1725351" y="0"/>
                  <a:pt x="1860468" y="135117"/>
                  <a:pt x="1860468" y="301792"/>
                </a:cubicBezTo>
                <a:lnTo>
                  <a:pt x="1860468" y="1508921"/>
                </a:lnTo>
                <a:cubicBezTo>
                  <a:pt x="1860468" y="1675596"/>
                  <a:pt x="1725351" y="1810713"/>
                  <a:pt x="1558676" y="1810713"/>
                </a:cubicBezTo>
                <a:lnTo>
                  <a:pt x="301792" y="1810713"/>
                </a:lnTo>
                <a:cubicBezTo>
                  <a:pt x="135117" y="1810713"/>
                  <a:pt x="0" y="1675596"/>
                  <a:pt x="0" y="1508921"/>
                </a:cubicBezTo>
                <a:lnTo>
                  <a:pt x="0" y="301792"/>
                </a:lnTo>
                <a:cubicBezTo>
                  <a:pt x="0" y="135117"/>
                  <a:pt x="135117" y="0"/>
                  <a:pt x="3017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" name="图片占位符 30"/>
          <p:cNvSpPr>
            <a:spLocks noGrp="1"/>
          </p:cNvSpPr>
          <p:nvPr>
            <p:ph type="pic" sz="quarter" idx="15"/>
          </p:nvPr>
        </p:nvSpPr>
        <p:spPr>
          <a:xfrm>
            <a:off x="6487685" y="1767867"/>
            <a:ext cx="1860468" cy="1810713"/>
          </a:xfrm>
          <a:custGeom>
            <a:avLst/>
            <a:gdLst>
              <a:gd name="connsiteX0" fmla="*/ 301792 w 1860468"/>
              <a:gd name="connsiteY0" fmla="*/ 0 h 1810713"/>
              <a:gd name="connsiteX1" fmla="*/ 1558676 w 1860468"/>
              <a:gd name="connsiteY1" fmla="*/ 0 h 1810713"/>
              <a:gd name="connsiteX2" fmla="*/ 1860468 w 1860468"/>
              <a:gd name="connsiteY2" fmla="*/ 301792 h 1810713"/>
              <a:gd name="connsiteX3" fmla="*/ 1860468 w 1860468"/>
              <a:gd name="connsiteY3" fmla="*/ 1508921 h 1810713"/>
              <a:gd name="connsiteX4" fmla="*/ 1558676 w 1860468"/>
              <a:gd name="connsiteY4" fmla="*/ 1810713 h 1810713"/>
              <a:gd name="connsiteX5" fmla="*/ 301792 w 1860468"/>
              <a:gd name="connsiteY5" fmla="*/ 1810713 h 1810713"/>
              <a:gd name="connsiteX6" fmla="*/ 0 w 1860468"/>
              <a:gd name="connsiteY6" fmla="*/ 1508921 h 1810713"/>
              <a:gd name="connsiteX7" fmla="*/ 0 w 1860468"/>
              <a:gd name="connsiteY7" fmla="*/ 301792 h 1810713"/>
              <a:gd name="connsiteX8" fmla="*/ 301792 w 1860468"/>
              <a:gd name="connsiteY8" fmla="*/ 0 h 181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0468" h="1810713">
                <a:moveTo>
                  <a:pt x="301792" y="0"/>
                </a:moveTo>
                <a:lnTo>
                  <a:pt x="1558676" y="0"/>
                </a:lnTo>
                <a:cubicBezTo>
                  <a:pt x="1725351" y="0"/>
                  <a:pt x="1860468" y="135117"/>
                  <a:pt x="1860468" y="301792"/>
                </a:cubicBezTo>
                <a:lnTo>
                  <a:pt x="1860468" y="1508921"/>
                </a:lnTo>
                <a:cubicBezTo>
                  <a:pt x="1860468" y="1675596"/>
                  <a:pt x="1725351" y="1810713"/>
                  <a:pt x="1558676" y="1810713"/>
                </a:cubicBezTo>
                <a:lnTo>
                  <a:pt x="301792" y="1810713"/>
                </a:lnTo>
                <a:cubicBezTo>
                  <a:pt x="135117" y="1810713"/>
                  <a:pt x="0" y="1675596"/>
                  <a:pt x="0" y="1508921"/>
                </a:cubicBezTo>
                <a:lnTo>
                  <a:pt x="0" y="301792"/>
                </a:lnTo>
                <a:cubicBezTo>
                  <a:pt x="0" y="135117"/>
                  <a:pt x="135117" y="0"/>
                  <a:pt x="3017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图片占位符 31"/>
          <p:cNvSpPr>
            <a:spLocks noGrp="1"/>
          </p:cNvSpPr>
          <p:nvPr>
            <p:ph type="pic" sz="quarter" idx="16"/>
          </p:nvPr>
        </p:nvSpPr>
        <p:spPr>
          <a:xfrm>
            <a:off x="9131524" y="1767867"/>
            <a:ext cx="1860468" cy="1810713"/>
          </a:xfrm>
          <a:custGeom>
            <a:avLst/>
            <a:gdLst>
              <a:gd name="connsiteX0" fmla="*/ 301792 w 1860468"/>
              <a:gd name="connsiteY0" fmla="*/ 0 h 1810713"/>
              <a:gd name="connsiteX1" fmla="*/ 1558676 w 1860468"/>
              <a:gd name="connsiteY1" fmla="*/ 0 h 1810713"/>
              <a:gd name="connsiteX2" fmla="*/ 1860468 w 1860468"/>
              <a:gd name="connsiteY2" fmla="*/ 301792 h 1810713"/>
              <a:gd name="connsiteX3" fmla="*/ 1860468 w 1860468"/>
              <a:gd name="connsiteY3" fmla="*/ 1508921 h 1810713"/>
              <a:gd name="connsiteX4" fmla="*/ 1558676 w 1860468"/>
              <a:gd name="connsiteY4" fmla="*/ 1810713 h 1810713"/>
              <a:gd name="connsiteX5" fmla="*/ 301792 w 1860468"/>
              <a:gd name="connsiteY5" fmla="*/ 1810713 h 1810713"/>
              <a:gd name="connsiteX6" fmla="*/ 0 w 1860468"/>
              <a:gd name="connsiteY6" fmla="*/ 1508921 h 1810713"/>
              <a:gd name="connsiteX7" fmla="*/ 0 w 1860468"/>
              <a:gd name="connsiteY7" fmla="*/ 301792 h 1810713"/>
              <a:gd name="connsiteX8" fmla="*/ 301792 w 1860468"/>
              <a:gd name="connsiteY8" fmla="*/ 0 h 181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0468" h="1810713">
                <a:moveTo>
                  <a:pt x="301792" y="0"/>
                </a:moveTo>
                <a:lnTo>
                  <a:pt x="1558676" y="0"/>
                </a:lnTo>
                <a:cubicBezTo>
                  <a:pt x="1725351" y="0"/>
                  <a:pt x="1860468" y="135117"/>
                  <a:pt x="1860468" y="301792"/>
                </a:cubicBezTo>
                <a:lnTo>
                  <a:pt x="1860468" y="1508921"/>
                </a:lnTo>
                <a:cubicBezTo>
                  <a:pt x="1860468" y="1675596"/>
                  <a:pt x="1725351" y="1810713"/>
                  <a:pt x="1558676" y="1810713"/>
                </a:cubicBezTo>
                <a:lnTo>
                  <a:pt x="301792" y="1810713"/>
                </a:lnTo>
                <a:cubicBezTo>
                  <a:pt x="135117" y="1810713"/>
                  <a:pt x="0" y="1675596"/>
                  <a:pt x="0" y="1508921"/>
                </a:cubicBezTo>
                <a:lnTo>
                  <a:pt x="0" y="301792"/>
                </a:lnTo>
                <a:cubicBezTo>
                  <a:pt x="0" y="135117"/>
                  <a:pt x="135117" y="0"/>
                  <a:pt x="3017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9BC23-DFCA-4ADB-B723-1BF0AE5E6F7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03CB-AE2B-46B7-9FBD-E9AB8A25DF0B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592F9-8B61-4158-9498-F1A0E25AA04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CF98-EB99-4046-956E-C5961C63E6DD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8A144-1ECC-47B3-84F8-B0A91898A30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71" y="277510"/>
            <a:ext cx="2203682" cy="6340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7D99C-F0E1-46E5-8194-C48F10C829D5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658CC-26B5-4ACA-8290-65BB4E4851A2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477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E74C6-1819-4215-ACCE-9EE885241B6D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48100" y="6483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8011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F2D4F-2241-454B-AF5D-961C997CB3BA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wmf"/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audio" Target="../media/audio1.wav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audio" Target="../media/audio2.wav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audio" Target="../media/audio3.wav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audio" Target="../media/audio1.wav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audio" Target="../media/audio2.wav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0.wmf"/><Relationship Id="rId1" Type="http://schemas.openxmlformats.org/officeDocument/2006/relationships/oleObject" Target="../embeddings/oleObject1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audio" Target="../media/audio1.wav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audio" Target="../media/audio3.wav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audio" Target="../media/audio3.wav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slide" Target="slide1.xml"/><Relationship Id="rId1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-16264"/>
            <a:ext cx="12192000" cy="6874264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>
            <a:off x="1" y="-38100"/>
            <a:ext cx="12191999" cy="2387100"/>
          </a:xfrm>
          <a:custGeom>
            <a:avLst/>
            <a:gdLst>
              <a:gd name="connsiteX0" fmla="*/ 0 w 12191999"/>
              <a:gd name="connsiteY0" fmla="*/ 0 h 3467100"/>
              <a:gd name="connsiteX1" fmla="*/ 12191999 w 12191999"/>
              <a:gd name="connsiteY1" fmla="*/ 0 h 3467100"/>
              <a:gd name="connsiteX2" fmla="*/ 12191999 w 12191999"/>
              <a:gd name="connsiteY2" fmla="*/ 2387141 h 3467100"/>
              <a:gd name="connsiteX3" fmla="*/ 11986303 w 12191999"/>
              <a:gd name="connsiteY3" fmla="*/ 2471405 h 3467100"/>
              <a:gd name="connsiteX4" fmla="*/ 6121399 w 12191999"/>
              <a:gd name="connsiteY4" fmla="*/ 3467100 h 3467100"/>
              <a:gd name="connsiteX5" fmla="*/ 256496 w 12191999"/>
              <a:gd name="connsiteY5" fmla="*/ 2471405 h 3467100"/>
              <a:gd name="connsiteX6" fmla="*/ 0 w 12191999"/>
              <a:gd name="connsiteY6" fmla="*/ 2366332 h 346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99" h="3467100">
                <a:moveTo>
                  <a:pt x="0" y="0"/>
                </a:moveTo>
                <a:lnTo>
                  <a:pt x="12191999" y="0"/>
                </a:lnTo>
                <a:lnTo>
                  <a:pt x="12191999" y="2387141"/>
                </a:lnTo>
                <a:lnTo>
                  <a:pt x="11986303" y="2471405"/>
                </a:lnTo>
                <a:cubicBezTo>
                  <a:pt x="10392508" y="3093437"/>
                  <a:pt x="8349226" y="3467100"/>
                  <a:pt x="6121399" y="3467100"/>
                </a:cubicBezTo>
                <a:cubicBezTo>
                  <a:pt x="3893572" y="3467100"/>
                  <a:pt x="1850290" y="3093437"/>
                  <a:pt x="256496" y="2471405"/>
                </a:cubicBezTo>
                <a:lnTo>
                  <a:pt x="0" y="2366332"/>
                </a:lnTo>
                <a:close/>
              </a:path>
            </a:pathLst>
          </a:custGeom>
          <a:solidFill>
            <a:srgbClr val="B24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2" b="12558"/>
          <a:stretch>
            <a:fillRect/>
          </a:stretch>
        </p:blipFill>
        <p:spPr>
          <a:xfrm>
            <a:off x="0" y="-38100"/>
            <a:ext cx="12192000" cy="2279750"/>
          </a:xfrm>
          <a:custGeom>
            <a:avLst/>
            <a:gdLst>
              <a:gd name="connsiteX0" fmla="*/ 0 w 12192000"/>
              <a:gd name="connsiteY0" fmla="*/ 0 h 3906851"/>
              <a:gd name="connsiteX1" fmla="*/ 12192000 w 12192000"/>
              <a:gd name="connsiteY1" fmla="*/ 0 h 3906851"/>
              <a:gd name="connsiteX2" fmla="*/ 12192000 w 12192000"/>
              <a:gd name="connsiteY2" fmla="*/ 3011223 h 3906851"/>
              <a:gd name="connsiteX3" fmla="*/ 11986304 w 12192000"/>
              <a:gd name="connsiteY3" fmla="*/ 3081105 h 3906851"/>
              <a:gd name="connsiteX4" fmla="*/ 6121400 w 12192000"/>
              <a:gd name="connsiteY4" fmla="*/ 3906851 h 3906851"/>
              <a:gd name="connsiteX5" fmla="*/ 256497 w 12192000"/>
              <a:gd name="connsiteY5" fmla="*/ 3081105 h 3906851"/>
              <a:gd name="connsiteX6" fmla="*/ 0 w 12192000"/>
              <a:gd name="connsiteY6" fmla="*/ 2993965 h 390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906851">
                <a:moveTo>
                  <a:pt x="0" y="0"/>
                </a:moveTo>
                <a:lnTo>
                  <a:pt x="12192000" y="0"/>
                </a:lnTo>
                <a:lnTo>
                  <a:pt x="12192000" y="3011223"/>
                </a:lnTo>
                <a:lnTo>
                  <a:pt x="11986304" y="3081105"/>
                </a:lnTo>
                <a:cubicBezTo>
                  <a:pt x="10392509" y="3596966"/>
                  <a:pt x="8349227" y="3906851"/>
                  <a:pt x="6121400" y="3906851"/>
                </a:cubicBezTo>
                <a:cubicBezTo>
                  <a:pt x="3893573" y="3906851"/>
                  <a:pt x="1850291" y="3596966"/>
                  <a:pt x="256497" y="3081105"/>
                </a:cubicBezTo>
                <a:lnTo>
                  <a:pt x="0" y="2993965"/>
                </a:lnTo>
                <a:close/>
              </a:path>
            </a:pathLst>
          </a:custGeom>
        </p:spPr>
      </p:pic>
      <p:sp>
        <p:nvSpPr>
          <p:cNvPr id="27" name="任意多边形 26"/>
          <p:cNvSpPr/>
          <p:nvPr/>
        </p:nvSpPr>
        <p:spPr>
          <a:xfrm>
            <a:off x="-12700" y="-38100"/>
            <a:ext cx="12204700" cy="1934851"/>
          </a:xfrm>
          <a:custGeom>
            <a:avLst/>
            <a:gdLst>
              <a:gd name="connsiteX0" fmla="*/ 0 w 12192000"/>
              <a:gd name="connsiteY0" fmla="*/ 0 h 3797300"/>
              <a:gd name="connsiteX1" fmla="*/ 12192000 w 12192000"/>
              <a:gd name="connsiteY1" fmla="*/ 0 h 3797300"/>
              <a:gd name="connsiteX2" fmla="*/ 12192000 w 12192000"/>
              <a:gd name="connsiteY2" fmla="*/ 2926786 h 3797300"/>
              <a:gd name="connsiteX3" fmla="*/ 11986304 w 12192000"/>
              <a:gd name="connsiteY3" fmla="*/ 2994708 h 3797300"/>
              <a:gd name="connsiteX4" fmla="*/ 6121400 w 12192000"/>
              <a:gd name="connsiteY4" fmla="*/ 3797300 h 3797300"/>
              <a:gd name="connsiteX5" fmla="*/ 256497 w 12192000"/>
              <a:gd name="connsiteY5" fmla="*/ 2994708 h 3797300"/>
              <a:gd name="connsiteX6" fmla="*/ 0 w 12192000"/>
              <a:gd name="connsiteY6" fmla="*/ 2910012 h 379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797300">
                <a:moveTo>
                  <a:pt x="0" y="0"/>
                </a:moveTo>
                <a:lnTo>
                  <a:pt x="12192000" y="0"/>
                </a:lnTo>
                <a:lnTo>
                  <a:pt x="12192000" y="2926786"/>
                </a:lnTo>
                <a:lnTo>
                  <a:pt x="11986304" y="2994708"/>
                </a:lnTo>
                <a:cubicBezTo>
                  <a:pt x="10392509" y="3496104"/>
                  <a:pt x="8349227" y="3797300"/>
                  <a:pt x="6121400" y="3797300"/>
                </a:cubicBezTo>
                <a:cubicBezTo>
                  <a:pt x="3893573" y="3797300"/>
                  <a:pt x="1850291" y="3496104"/>
                  <a:pt x="256497" y="2994708"/>
                </a:cubicBezTo>
                <a:lnTo>
                  <a:pt x="0" y="2910012"/>
                </a:lnTo>
                <a:close/>
              </a:path>
            </a:pathLst>
          </a:custGeom>
          <a:gradFill>
            <a:gsLst>
              <a:gs pos="41000">
                <a:schemeClr val="bg1">
                  <a:alpha val="57000"/>
                </a:schemeClr>
              </a:gs>
              <a:gs pos="0">
                <a:schemeClr val="bg1">
                  <a:alpha val="87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5383213" y="1367319"/>
            <a:ext cx="1701906" cy="1701906"/>
            <a:chOff x="5245047" y="2760751"/>
            <a:chExt cx="1701906" cy="1701906"/>
          </a:xfrm>
        </p:grpSpPr>
        <p:sp>
          <p:nvSpPr>
            <p:cNvPr id="3" name="椭圆 2"/>
            <p:cNvSpPr/>
            <p:nvPr/>
          </p:nvSpPr>
          <p:spPr>
            <a:xfrm>
              <a:off x="5245047" y="2760751"/>
              <a:ext cx="1701906" cy="17019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42" r="76079"/>
            <a:stretch>
              <a:fillRect/>
            </a:stretch>
          </p:blipFill>
          <p:spPr>
            <a:xfrm>
              <a:off x="5282163" y="2791359"/>
              <a:ext cx="1602274" cy="1504658"/>
            </a:xfrm>
            <a:custGeom>
              <a:avLst/>
              <a:gdLst>
                <a:gd name="connsiteX0" fmla="*/ 0 w 1602274"/>
                <a:gd name="connsiteY0" fmla="*/ 0 h 1504658"/>
                <a:gd name="connsiteX1" fmla="*/ 1602274 w 1602274"/>
                <a:gd name="connsiteY1" fmla="*/ 0 h 1504658"/>
                <a:gd name="connsiteX2" fmla="*/ 1602274 w 1602274"/>
                <a:gd name="connsiteY2" fmla="*/ 1504658 h 1504658"/>
                <a:gd name="connsiteX3" fmla="*/ 0 w 1602274"/>
                <a:gd name="connsiteY3" fmla="*/ 1504658 h 1504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2274" h="1504658">
                  <a:moveTo>
                    <a:pt x="0" y="0"/>
                  </a:moveTo>
                  <a:lnTo>
                    <a:pt x="1602274" y="0"/>
                  </a:lnTo>
                  <a:lnTo>
                    <a:pt x="1602274" y="1504658"/>
                  </a:lnTo>
                  <a:lnTo>
                    <a:pt x="0" y="1504658"/>
                  </a:lnTo>
                  <a:close/>
                </a:path>
              </a:pathLst>
            </a:custGeom>
          </p:spPr>
        </p:pic>
      </p:grpSp>
      <p:sp>
        <p:nvSpPr>
          <p:cNvPr id="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84000" y="2241650"/>
            <a:ext cx="10440000" cy="4206031"/>
          </a:xfrm>
        </p:spPr>
        <p:txBody>
          <a:bodyPr>
            <a:normAutofit/>
          </a:bodyPr>
          <a:lstStyle/>
          <a:p>
            <a:pPr algn="ctr"/>
            <a:r>
              <a:rPr lang="en-US" altLang="ko-KR" b="1" dirty="0">
                <a:latin typeface="Times New Roman" panose="02020603050405020304" pitchFamily="18" charset="0"/>
              </a:rPr>
              <a:t>Artificial Intelligence </a:t>
            </a:r>
            <a:br>
              <a:rPr lang="en-US" altLang="ko-KR" b="1" dirty="0" smtClean="0">
                <a:latin typeface="Times New Roman" panose="02020603050405020304" pitchFamily="18" charset="0"/>
              </a:rPr>
            </a:br>
            <a:r>
              <a:rPr lang="en-US" altLang="ko-KR" b="1" dirty="0" smtClean="0">
                <a:latin typeface="Times New Roman" panose="02020603050405020304" pitchFamily="18" charset="0"/>
              </a:rPr>
              <a:t>Chapter </a:t>
            </a:r>
            <a:r>
              <a:rPr lang="en-US" altLang="ko-KR" b="1" dirty="0">
                <a:latin typeface="Times New Roman" panose="02020603050405020304" pitchFamily="18" charset="0"/>
              </a:rPr>
              <a:t>17.</a:t>
            </a:r>
            <a:br>
              <a:rPr lang="en-US" altLang="ko-KR" b="1" dirty="0">
                <a:latin typeface="Times New Roman" panose="02020603050405020304" pitchFamily="18" charset="0"/>
              </a:rPr>
            </a:br>
            <a:r>
              <a:rPr lang="en-US" altLang="ko-KR" b="1" dirty="0">
                <a:latin typeface="Times New Roman" panose="02020603050405020304" pitchFamily="18" charset="0"/>
              </a:rPr>
              <a:t>Knowledge-Based </a:t>
            </a:r>
            <a:r>
              <a:rPr lang="en-US" altLang="ko-KR" b="1" dirty="0" smtClean="0">
                <a:latin typeface="Times New Roman" panose="02020603050405020304" pitchFamily="18" charset="0"/>
              </a:rPr>
              <a:t>Systems</a:t>
            </a:r>
            <a:br>
              <a:rPr lang="en-US" altLang="ko-KR" b="1" dirty="0">
                <a:latin typeface="Times New Roman" panose="02020603050405020304" pitchFamily="18" charset="0"/>
              </a:rPr>
            </a:br>
            <a:endParaRPr lang="en-US" altLang="ko-KR" dirty="0"/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83113" cy="304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5"/>
          <p:cNvSpPr>
            <a:spLocks noChangeArrowheads="1"/>
          </p:cNvSpPr>
          <p:nvPr/>
        </p:nvSpPr>
        <p:spPr bwMode="auto">
          <a:xfrm>
            <a:off x="9587125" y="-16264"/>
            <a:ext cx="2590800" cy="533400"/>
          </a:xfrm>
          <a:prstGeom prst="rect">
            <a:avLst/>
          </a:prstGeom>
          <a:solidFill>
            <a:srgbClr val="00CC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20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Chapter 17 </a:t>
            </a:r>
            <a:r>
              <a:rPr lang="zh-CN" altLang="en-US" sz="2000" b="1" dirty="0">
                <a:solidFill>
                  <a:schemeClr val="hlink"/>
                </a:solidFill>
                <a:ea typeface="宋体" panose="02010600030101010101" pitchFamily="2" charset="-122"/>
              </a:rPr>
              <a:t>第2讲</a:t>
            </a:r>
            <a:endParaRPr lang="zh-CN" altLang="en-US" sz="2000" b="1" dirty="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0000" y="1341000"/>
            <a:ext cx="10873800" cy="4835963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dirty="0" smtClean="0"/>
              <a:t> </a:t>
            </a:r>
            <a:r>
              <a:rPr lang="en-US" altLang="zh-CN" dirty="0"/>
              <a:t>n!=n*(n-1)*(n-2)*…*3*2*1 </a:t>
            </a:r>
            <a:endParaRPr lang="en-US" altLang="zh-CN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sz="3000" dirty="0"/>
          </a:p>
        </p:txBody>
      </p:sp>
      <p:pic>
        <p:nvPicPr>
          <p:cNvPr id="57348" name="Picture 4" descr="图2-7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14918" y="2565400"/>
            <a:ext cx="10801349" cy="3657600"/>
          </a:xfrm>
          <a:prstGeom prst="rect">
            <a:avLst/>
          </a:prstGeom>
          <a:noFill/>
        </p:spPr>
      </p:pic>
      <p:sp>
        <p:nvSpPr>
          <p:cNvPr id="6" name="矩形 5"/>
          <p:cNvSpPr/>
          <p:nvPr/>
        </p:nvSpPr>
        <p:spPr>
          <a:xfrm>
            <a:off x="192000" y="261000"/>
            <a:ext cx="11160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4.2 Examples of Turbo Prolog—Example 3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8" name="Picture 4" descr="图2-9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1384" y="2349000"/>
            <a:ext cx="11986683" cy="1838325"/>
          </a:xfrm>
          <a:prstGeom prst="rect">
            <a:avLst/>
          </a:prstGeom>
          <a:noFill/>
        </p:spPr>
      </p:pic>
      <p:sp>
        <p:nvSpPr>
          <p:cNvPr id="7" name="矩形 6"/>
          <p:cNvSpPr/>
          <p:nvPr/>
        </p:nvSpPr>
        <p:spPr>
          <a:xfrm>
            <a:off x="192000" y="261000"/>
            <a:ext cx="11160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4.2 Examples of Turbo Prolog—Example 4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2" name="Picture 4" descr="图2-10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39184" y="1773238"/>
            <a:ext cx="11760200" cy="4230687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192000" y="261000"/>
            <a:ext cx="11160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4.2 Examples of Turbo Prolog—Example 4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000" y="765000"/>
            <a:ext cx="8928000" cy="596348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5. Rule-Based </a:t>
            </a:r>
            <a:r>
              <a:rPr lang="en-US" altLang="ko-KR" b="1" dirty="0">
                <a:solidFill>
                  <a:srgbClr val="FF0000"/>
                </a:solidFill>
              </a:rPr>
              <a:t>Expert </a:t>
            </a:r>
            <a:r>
              <a:rPr lang="en-US" altLang="ko-KR" b="1" dirty="0" smtClean="0">
                <a:solidFill>
                  <a:srgbClr val="FF0000"/>
                </a:solidFill>
              </a:rPr>
              <a:t>Systems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848000" y="1919968"/>
            <a:ext cx="7800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</a:rPr>
              <a:t>1、What is an  expert system (ES)?</a:t>
            </a:r>
            <a:b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</a:rPr>
            </a:br>
            <a:b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</a:rPr>
            </a:br>
            <a:r>
              <a:rPr lang="en-GB" altLang="zh-CN" sz="3600" b="1" dirty="0">
                <a:latin typeface="Times New Roman" panose="02020603050405020304" pitchFamily="18" charset="0"/>
              </a:rPr>
              <a:t>Expert System: </a:t>
            </a:r>
            <a:r>
              <a:rPr lang="en-GB" altLang="zh-CN" sz="3600" dirty="0">
                <a:latin typeface="Times New Roman" panose="02020603050405020304" pitchFamily="18" charset="0"/>
              </a:rPr>
              <a:t>Knowledge intensive computer program that captures the expertise of a human in limited domains of knowledge.</a:t>
            </a:r>
            <a:br>
              <a:rPr lang="en-GB" altLang="zh-CN" sz="3600" dirty="0">
                <a:latin typeface="Arial" panose="020B0604020202020204" pitchFamily="34" charset="0"/>
              </a:rPr>
            </a:br>
            <a:endParaRPr lang="zh-CN" altLang="en-US" sz="3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</a:fld>
            <a:endParaRPr lang="zh-CN" alt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840000" y="990600"/>
            <a:ext cx="10368000" cy="5867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000" dirty="0">
                <a:cs typeface="Tahoma" panose="020B0604030504040204" pitchFamily="34" charset="0"/>
              </a:rPr>
              <a:t>Expert systems provide expert quality advice, diagnoses and recommendations on real world problems.</a:t>
            </a:r>
            <a:r>
              <a:rPr lang="en-GB" altLang="zh-CN" sz="4000" dirty="0"/>
              <a:t> </a:t>
            </a:r>
            <a:endParaRPr lang="en-GB" altLang="zh-CN" sz="4000" dirty="0"/>
          </a:p>
          <a:p>
            <a:r>
              <a:rPr lang="en-US" altLang="zh-CN" sz="4000" dirty="0">
                <a:ea typeface="宋体" panose="02010600030101010101" pitchFamily="2" charset="-122"/>
              </a:rPr>
              <a:t>ES performs a task in limited domains that require human expertise.</a:t>
            </a:r>
            <a:endParaRPr lang="en-US" altLang="zh-CN" sz="4000" dirty="0">
              <a:ea typeface="宋体" panose="02010600030101010101" pitchFamily="2" charset="-122"/>
            </a:endParaRPr>
          </a:p>
          <a:p>
            <a:r>
              <a:rPr lang="en-US" altLang="zh-CN" sz="4000" dirty="0" err="1">
                <a:ea typeface="宋体" panose="02010600030101010101" pitchFamily="2" charset="-122"/>
              </a:rPr>
              <a:t>e.g.medical</a:t>
            </a:r>
            <a:r>
              <a:rPr lang="en-US" altLang="zh-CN" sz="4000" dirty="0">
                <a:ea typeface="宋体" panose="02010600030101010101" pitchFamily="2" charset="-122"/>
              </a:rPr>
              <a:t> diagnosis;  fault diagnosis;  status monitoring; data interpretation; mineral exploration; credit checking; tutoring; computer configuration.</a:t>
            </a:r>
            <a:br>
              <a:rPr lang="en-US" altLang="zh-CN" sz="4000" dirty="0">
                <a:ea typeface="宋体" panose="02010600030101010101" pitchFamily="2" charset="-122"/>
              </a:rPr>
            </a:br>
            <a:endParaRPr lang="zh-CN" altLang="en-US" sz="40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</a:fld>
            <a:endParaRPr lang="zh-CN" alt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840000" y="405000"/>
            <a:ext cx="8763000" cy="5562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>
                <a:ea typeface="宋体" panose="02010600030101010101" pitchFamily="2" charset="-122"/>
              </a:rPr>
              <a:t>Examples:</a:t>
            </a:r>
            <a:endParaRPr lang="en-US" altLang="zh-CN" sz="3600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3600" dirty="0">
              <a:ea typeface="宋体" panose="02010600030101010101" pitchFamily="2" charset="-122"/>
            </a:endParaRPr>
          </a:p>
          <a:p>
            <a:pPr lvl="1"/>
            <a:r>
              <a:rPr lang="en-US" altLang="zh-CN" sz="3600" dirty="0">
                <a:cs typeface="Times New Roman" panose="02020603050405020304" pitchFamily="18" charset="0"/>
              </a:rPr>
              <a:t>Medical diagnosis - program takes place of a doctor; given a set of symptoms the system suggests a diagnosis and treatment</a:t>
            </a:r>
            <a:r>
              <a:rPr lang="en-GB" altLang="zh-CN" sz="3600" dirty="0"/>
              <a:t> </a:t>
            </a:r>
            <a:endParaRPr lang="en-GB" altLang="zh-CN" sz="3600" dirty="0"/>
          </a:p>
          <a:p>
            <a:pPr lvl="1"/>
            <a:endParaRPr lang="en-US" altLang="zh-CN" sz="3600" dirty="0">
              <a:ea typeface="宋体" panose="02010600030101010101" pitchFamily="2" charset="-122"/>
            </a:endParaRPr>
          </a:p>
          <a:p>
            <a:pPr lvl="1"/>
            <a:r>
              <a:rPr lang="en-US" altLang="zh-CN" sz="3600" dirty="0">
                <a:cs typeface="Times New Roman" panose="02020603050405020304" pitchFamily="18" charset="0"/>
              </a:rPr>
              <a:t>Car fault diagnosis - given car's symptoms, suggest what is wrong with it.</a:t>
            </a:r>
            <a:endParaRPr lang="zh-CN" altLang="en-US" sz="3600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</a:fld>
            <a:endParaRPr lang="zh-CN" alt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840000" y="1053000"/>
            <a:ext cx="10277199" cy="6019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>
                <a:ea typeface="宋体" panose="02010600030101010101" pitchFamily="2" charset="-122"/>
              </a:rPr>
              <a:t>Domain knowledge is acquired by interviewing human experts.</a:t>
            </a:r>
            <a:endParaRPr lang="en-US" altLang="zh-CN" sz="3600" dirty="0">
              <a:ea typeface="宋体" panose="02010600030101010101" pitchFamily="2" charset="-122"/>
            </a:endParaRPr>
          </a:p>
          <a:p>
            <a:r>
              <a:rPr lang="en-US" altLang="zh-CN" sz="3600" dirty="0">
                <a:ea typeface="宋体" panose="02010600030101010101" pitchFamily="2" charset="-122"/>
              </a:rPr>
              <a:t> ES solves problems by application of domain </a:t>
            </a:r>
            <a:endParaRPr lang="en-US" altLang="zh-CN" sz="3600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3600" dirty="0">
                <a:ea typeface="宋体" panose="02010600030101010101" pitchFamily="2" charset="-122"/>
              </a:rPr>
              <a:t>   specific knowledge rather than weak methods.</a:t>
            </a:r>
            <a:endParaRPr lang="en-US" altLang="zh-CN" sz="3600" dirty="0">
              <a:ea typeface="宋体" panose="02010600030101010101" pitchFamily="2" charset="-122"/>
            </a:endParaRPr>
          </a:p>
          <a:p>
            <a:r>
              <a:rPr lang="en-US" altLang="zh-CN" sz="3600" dirty="0">
                <a:ea typeface="宋体" panose="02010600030101010101" pitchFamily="2" charset="-122"/>
              </a:rPr>
              <a:t>ES can explain a problem solution in human-understandable terms</a:t>
            </a:r>
            <a:br>
              <a:rPr lang="en-US" altLang="zh-CN" sz="3600" dirty="0">
                <a:ea typeface="宋体" panose="02010600030101010101" pitchFamily="2" charset="-122"/>
              </a:rPr>
            </a:br>
            <a:endParaRPr lang="en-US" altLang="zh-CN" sz="3600" dirty="0">
              <a:ea typeface="宋体" panose="02010600030101010101" pitchFamily="2" charset="-122"/>
            </a:endParaRPr>
          </a:p>
          <a:p>
            <a:r>
              <a:rPr lang="en-US" altLang="zh-CN" sz="3600" dirty="0">
                <a:ea typeface="宋体" panose="02010600030101010101" pitchFamily="2" charset="-122"/>
              </a:rPr>
              <a:t>ES cannot operate in situations that call for common sense</a:t>
            </a:r>
            <a:endParaRPr lang="zh-CN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5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75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000" y="549000"/>
            <a:ext cx="8110599" cy="596348"/>
          </a:xfrm>
        </p:spPr>
        <p:txBody>
          <a:bodyPr>
            <a:normAutofit fontScale="90000"/>
          </a:bodyPr>
          <a:lstStyle/>
          <a:p>
            <a:r>
              <a:rPr lang="en-GB" altLang="zh-CN" dirty="0"/>
              <a:t>2、what is Rule-based expert system?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</a:fld>
            <a:endParaRPr lang="zh-CN" alt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056000" y="1773000"/>
            <a:ext cx="8763000" cy="5867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zh-CN" sz="3600" b="1" dirty="0"/>
              <a:t>Rule-based expert system: </a:t>
            </a:r>
            <a:r>
              <a:rPr lang="en-GB" altLang="zh-CN" sz="3600" b="1" i="1" dirty="0"/>
              <a:t>An AI program</a:t>
            </a:r>
            <a:r>
              <a:rPr lang="en-GB" altLang="zh-CN" sz="3600" dirty="0"/>
              <a:t> that has a large number of interconnected and nested </a:t>
            </a:r>
            <a:r>
              <a:rPr lang="en-GB" altLang="zh-CN" sz="3600" b="1" i="1" dirty="0"/>
              <a:t>IF-THEN statements, or rules</a:t>
            </a:r>
            <a:r>
              <a:rPr lang="en-GB" altLang="zh-CN" sz="3600" dirty="0"/>
              <a:t>, that are the basis for the knowledge in the system.</a:t>
            </a:r>
            <a:endParaRPr lang="zh-CN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5401" y="382479"/>
            <a:ext cx="8254599" cy="59634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3</a:t>
            </a:r>
            <a:r>
              <a:rPr lang="en-US" altLang="zh-CN" dirty="0" smtClean="0"/>
              <a:t>、Structure </a:t>
            </a:r>
            <a:r>
              <a:rPr lang="en-US" altLang="zh-CN" dirty="0"/>
              <a:t>of Expert System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</a:fld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416000" y="1125000"/>
            <a:ext cx="7632000" cy="5562600"/>
          </a:xfrm>
          <a:prstGeom prst="rect">
            <a:avLst/>
          </a:prstGeom>
          <a:solidFill>
            <a:srgbClr val="FFFF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49400" y="2572800"/>
            <a:ext cx="6248400" cy="457200"/>
          </a:xfrm>
          <a:prstGeom prst="rect">
            <a:avLst/>
          </a:prstGeom>
          <a:solidFill>
            <a:schemeClr val="bg1"/>
          </a:solidFill>
          <a:ln w="12700" cap="sq">
            <a:solidFill>
              <a:srgbClr val="00FF00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altLang="zh-CN">
                <a:solidFill>
                  <a:schemeClr val="hlink"/>
                </a:solidFill>
                <a:latin typeface="Times New Roman" panose="02020603050405020304" pitchFamily="18" charset="0"/>
              </a:rPr>
              <a:t>Human-computer interface</a:t>
            </a:r>
            <a:endParaRPr lang="en-US" altLang="zh-CN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330400" y="3715800"/>
            <a:ext cx="2286000" cy="990600"/>
          </a:xfrm>
          <a:prstGeom prst="rect">
            <a:avLst/>
          </a:prstGeom>
          <a:solidFill>
            <a:srgbClr val="00CC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300">
                <a:latin typeface="Times New Roman" panose="02020603050405020304" pitchFamily="18" charset="0"/>
              </a:rPr>
              <a:t>Knowledge </a:t>
            </a:r>
            <a:endParaRPr lang="en-US" altLang="zh-CN" sz="2300">
              <a:latin typeface="Times New Roman" panose="02020603050405020304" pitchFamily="18" charset="0"/>
            </a:endParaRPr>
          </a:p>
          <a:p>
            <a:pPr algn="ctr"/>
            <a:r>
              <a:rPr lang="en-US" altLang="zh-CN" sz="2300">
                <a:latin typeface="Times New Roman" panose="02020603050405020304" pitchFamily="18" charset="0"/>
              </a:rPr>
              <a:t>acquisition </a:t>
            </a:r>
            <a:endParaRPr lang="en-US" altLang="zh-CN" sz="2300">
              <a:latin typeface="Times New Roman" panose="02020603050405020304" pitchFamily="18" charset="0"/>
            </a:endParaRPr>
          </a:p>
          <a:p>
            <a:pPr algn="ctr"/>
            <a:r>
              <a:rPr lang="en-US" altLang="zh-CN" sz="2300">
                <a:latin typeface="Times New Roman" panose="02020603050405020304" pitchFamily="18" charset="0"/>
              </a:rPr>
              <a:t>subsystem</a:t>
            </a:r>
            <a:endParaRPr lang="en-US" altLang="zh-CN" sz="2300">
              <a:latin typeface="Times New Roman" panose="02020603050405020304" pitchFamily="18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530800" y="5392200"/>
            <a:ext cx="2286000" cy="990600"/>
          </a:xfrm>
          <a:prstGeom prst="rect">
            <a:avLst/>
          </a:prstGeom>
          <a:solidFill>
            <a:srgbClr val="00CC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>
                <a:latin typeface="Times New Roman" panose="02020603050405020304" pitchFamily="18" charset="0"/>
              </a:rPr>
              <a:t>Inference</a:t>
            </a:r>
            <a:endParaRPr lang="en-US" altLang="zh-CN">
              <a:latin typeface="Times New Roman" panose="02020603050405020304" pitchFamily="18" charset="0"/>
            </a:endParaRPr>
          </a:p>
          <a:p>
            <a:pPr algn="ctr"/>
            <a:r>
              <a:rPr lang="en-US" altLang="zh-CN">
                <a:latin typeface="Times New Roman" panose="02020603050405020304" pitchFamily="18" charset="0"/>
              </a:rPr>
              <a:t> engine</a:t>
            </a:r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530800" y="3715800"/>
            <a:ext cx="2286000" cy="990600"/>
          </a:xfrm>
          <a:prstGeom prst="rect">
            <a:avLst/>
          </a:prstGeom>
          <a:solidFill>
            <a:srgbClr val="00CC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300">
                <a:latin typeface="Times New Roman" panose="02020603050405020304" pitchFamily="18" charset="0"/>
              </a:rPr>
              <a:t>Explanation</a:t>
            </a:r>
            <a:endParaRPr lang="en-US" altLang="zh-CN" sz="2300">
              <a:latin typeface="Times New Roman" panose="02020603050405020304" pitchFamily="18" charset="0"/>
            </a:endParaRPr>
          </a:p>
          <a:p>
            <a:pPr algn="ctr"/>
            <a:r>
              <a:rPr lang="en-US" altLang="zh-CN" sz="2300">
                <a:latin typeface="Times New Roman" panose="02020603050405020304" pitchFamily="18" charset="0"/>
              </a:rPr>
              <a:t>subsystem</a:t>
            </a:r>
            <a:endParaRPr lang="zh-CN" altLang="en-US" sz="2300">
              <a:latin typeface="Times New Roman" panose="02020603050405020304" pitchFamily="18" charset="0"/>
            </a:endParaRPr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>
            <a:off x="2406600" y="5316000"/>
            <a:ext cx="2133600" cy="1371600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>
                <a:solidFill>
                  <a:schemeClr val="hlink"/>
                </a:solidFill>
                <a:latin typeface="Times New Roman" panose="02020603050405020304" pitchFamily="18" charset="0"/>
              </a:rPr>
              <a:t>Knowledge</a:t>
            </a:r>
            <a:endParaRPr lang="en-US" altLang="zh-CN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 algn="ctr"/>
            <a:r>
              <a:rPr lang="en-US" altLang="zh-CN">
                <a:solidFill>
                  <a:schemeClr val="hlink"/>
                </a:solidFill>
                <a:latin typeface="Times New Roman" panose="02020603050405020304" pitchFamily="18" charset="0"/>
              </a:rPr>
              <a:t> base</a:t>
            </a:r>
            <a:endParaRPr lang="en-US" altLang="zh-CN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AutoShape 24"/>
          <p:cNvSpPr>
            <a:spLocks noChangeArrowheads="1"/>
          </p:cNvSpPr>
          <p:nvPr/>
        </p:nvSpPr>
        <p:spPr bwMode="auto">
          <a:xfrm>
            <a:off x="3321000" y="4706400"/>
            <a:ext cx="304800" cy="685800"/>
          </a:xfrm>
          <a:prstGeom prst="upDownArrow">
            <a:avLst>
              <a:gd name="adj1" fmla="val 50000"/>
              <a:gd name="adj2" fmla="val 45000"/>
            </a:avLst>
          </a:prstGeom>
          <a:solidFill>
            <a:srgbClr val="0000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6445200" y="4706400"/>
            <a:ext cx="304800" cy="685800"/>
          </a:xfrm>
          <a:prstGeom prst="upDownArrow">
            <a:avLst>
              <a:gd name="adj1" fmla="val 50000"/>
              <a:gd name="adj2" fmla="val 45000"/>
            </a:avLst>
          </a:prstGeom>
          <a:solidFill>
            <a:srgbClr val="0000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AutoShape 26"/>
          <p:cNvSpPr>
            <a:spLocks noChangeArrowheads="1"/>
          </p:cNvSpPr>
          <p:nvPr/>
        </p:nvSpPr>
        <p:spPr bwMode="auto">
          <a:xfrm>
            <a:off x="6445200" y="3030000"/>
            <a:ext cx="304800" cy="685800"/>
          </a:xfrm>
          <a:prstGeom prst="upDownArrow">
            <a:avLst>
              <a:gd name="adj1" fmla="val 50000"/>
              <a:gd name="adj2" fmla="val 45000"/>
            </a:avLst>
          </a:prstGeom>
          <a:solidFill>
            <a:srgbClr val="0000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AutoShape 27"/>
          <p:cNvSpPr>
            <a:spLocks noChangeArrowheads="1"/>
          </p:cNvSpPr>
          <p:nvPr/>
        </p:nvSpPr>
        <p:spPr bwMode="auto">
          <a:xfrm>
            <a:off x="3321000" y="3030000"/>
            <a:ext cx="304800" cy="685800"/>
          </a:xfrm>
          <a:prstGeom prst="upDownArrow">
            <a:avLst>
              <a:gd name="adj1" fmla="val 50000"/>
              <a:gd name="adj2" fmla="val 45000"/>
            </a:avLst>
          </a:prstGeom>
          <a:solidFill>
            <a:srgbClr val="0000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AutoShape 28"/>
          <p:cNvSpPr>
            <a:spLocks noChangeArrowheads="1"/>
          </p:cNvSpPr>
          <p:nvPr/>
        </p:nvSpPr>
        <p:spPr bwMode="auto">
          <a:xfrm>
            <a:off x="4540200" y="5925600"/>
            <a:ext cx="990600" cy="228600"/>
          </a:xfrm>
          <a:prstGeom prst="leftRightArrow">
            <a:avLst>
              <a:gd name="adj1" fmla="val 50000"/>
              <a:gd name="adj2" fmla="val 86667"/>
            </a:avLst>
          </a:prstGeom>
          <a:solidFill>
            <a:srgbClr val="0000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AutoShape 29"/>
          <p:cNvSpPr>
            <a:spLocks noChangeArrowheads="1"/>
          </p:cNvSpPr>
          <p:nvPr/>
        </p:nvSpPr>
        <p:spPr bwMode="auto">
          <a:xfrm>
            <a:off x="6902400" y="1887000"/>
            <a:ext cx="304800" cy="685800"/>
          </a:xfrm>
          <a:prstGeom prst="upDownArrow">
            <a:avLst>
              <a:gd name="adj1" fmla="val 50000"/>
              <a:gd name="adj2" fmla="val 45000"/>
            </a:avLst>
          </a:prstGeom>
          <a:solidFill>
            <a:srgbClr val="0000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AutoShape 30"/>
          <p:cNvSpPr>
            <a:spLocks noChangeArrowheads="1"/>
          </p:cNvSpPr>
          <p:nvPr/>
        </p:nvSpPr>
        <p:spPr bwMode="auto">
          <a:xfrm>
            <a:off x="4311600" y="1887000"/>
            <a:ext cx="304800" cy="685800"/>
          </a:xfrm>
          <a:prstGeom prst="upDownArrow">
            <a:avLst>
              <a:gd name="adj1" fmla="val 50000"/>
              <a:gd name="adj2" fmla="val 45000"/>
            </a:avLst>
          </a:prstGeom>
          <a:solidFill>
            <a:srgbClr val="0000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AutoShape 31"/>
          <p:cNvSpPr>
            <a:spLocks noChangeArrowheads="1"/>
          </p:cNvSpPr>
          <p:nvPr/>
        </p:nvSpPr>
        <p:spPr bwMode="auto">
          <a:xfrm>
            <a:off x="2940000" y="1887000"/>
            <a:ext cx="304800" cy="685800"/>
          </a:xfrm>
          <a:prstGeom prst="upDownArrow">
            <a:avLst>
              <a:gd name="adj1" fmla="val 50000"/>
              <a:gd name="adj2" fmla="val 45000"/>
            </a:avLst>
          </a:prstGeom>
          <a:solidFill>
            <a:srgbClr val="0000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Text Box 33"/>
          <p:cNvSpPr txBox="1">
            <a:spLocks noChangeArrowheads="1"/>
          </p:cNvSpPr>
          <p:nvPr/>
        </p:nvSpPr>
        <p:spPr bwMode="auto">
          <a:xfrm>
            <a:off x="2711400" y="1318675"/>
            <a:ext cx="760413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</a:rPr>
              <a:t>User</a:t>
            </a:r>
            <a:endParaRPr lang="en-US" altLang="zh-CN" dirty="0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" name="Text Box 34"/>
          <p:cNvSpPr txBox="1">
            <a:spLocks noChangeArrowheads="1"/>
          </p:cNvSpPr>
          <p:nvPr/>
        </p:nvSpPr>
        <p:spPr bwMode="auto">
          <a:xfrm>
            <a:off x="4006800" y="1353600"/>
            <a:ext cx="1198563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</a:rPr>
              <a:t>Expert/s</a:t>
            </a:r>
            <a:endParaRPr lang="en-US" altLang="zh-CN" dirty="0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" name="Text Box 37"/>
          <p:cNvSpPr txBox="1">
            <a:spLocks noChangeArrowheads="1"/>
          </p:cNvSpPr>
          <p:nvPr/>
        </p:nvSpPr>
        <p:spPr bwMode="auto">
          <a:xfrm>
            <a:off x="6008638" y="1353600"/>
            <a:ext cx="2798762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>
            <a:spAutoFit/>
          </a:bodyPr>
          <a:lstStyle/>
          <a:p>
            <a:r>
              <a:rPr lang="en-US" altLang="zh-CN">
                <a:solidFill>
                  <a:schemeClr val="hlink"/>
                </a:solidFill>
                <a:latin typeface="Times New Roman" panose="02020603050405020304" pitchFamily="18" charset="0"/>
              </a:rPr>
              <a:t>Knowledge engineer</a:t>
            </a:r>
            <a:endParaRPr lang="en-US" altLang="zh-CN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" name="AutoShape 40"/>
          <p:cNvSpPr>
            <a:spLocks noChangeArrowheads="1"/>
          </p:cNvSpPr>
          <p:nvPr/>
        </p:nvSpPr>
        <p:spPr bwMode="auto">
          <a:xfrm>
            <a:off x="5226000" y="1506000"/>
            <a:ext cx="838200" cy="152400"/>
          </a:xfrm>
          <a:prstGeom prst="leftRightArrow">
            <a:avLst>
              <a:gd name="adj1" fmla="val 50000"/>
              <a:gd name="adj2" fmla="val 110000"/>
            </a:avLst>
          </a:prstGeom>
          <a:solidFill>
            <a:srgbClr val="00CC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</a:fld>
            <a:endParaRPr lang="zh-CN" altLang="en-US"/>
          </a:p>
        </p:txBody>
      </p:sp>
      <p:sp>
        <p:nvSpPr>
          <p:cNvPr id="25" name="Rectangle 3"/>
          <p:cNvSpPr txBox="1">
            <a:spLocks noChangeArrowheads="1"/>
          </p:cNvSpPr>
          <p:nvPr/>
        </p:nvSpPr>
        <p:spPr>
          <a:xfrm>
            <a:off x="984000" y="810535"/>
            <a:ext cx="9755400" cy="5867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zh-CN" sz="3200" b="1" dirty="0"/>
              <a:t>Knowledge base: </a:t>
            </a:r>
            <a:r>
              <a:rPr lang="en-GB" altLang="zh-CN" sz="3200" dirty="0"/>
              <a:t>Model of human knowledge that is used by expert systems.</a:t>
            </a:r>
            <a:endParaRPr lang="en-GB" altLang="zh-CN" sz="3200" dirty="0"/>
          </a:p>
          <a:p>
            <a:r>
              <a:rPr lang="en-GB" altLang="zh-CN" sz="3200" b="1" dirty="0"/>
              <a:t>Rule base: </a:t>
            </a:r>
            <a:r>
              <a:rPr lang="en-GB" altLang="zh-CN" sz="3200" dirty="0"/>
              <a:t>The collection of knowledge in an AI system that is represented in the form of IF-THEN rules.</a:t>
            </a:r>
            <a:endParaRPr lang="en-GB" altLang="zh-CN" sz="3200" dirty="0"/>
          </a:p>
          <a:p>
            <a:r>
              <a:rPr lang="en-GB" altLang="zh-CN" sz="3200" b="1" dirty="0"/>
              <a:t>Inference engine: </a:t>
            </a:r>
            <a:r>
              <a:rPr lang="en-GB" altLang="zh-CN" sz="3200" dirty="0"/>
              <a:t>The strategy used to search through the rule base in an expert system; can be </a:t>
            </a:r>
            <a:r>
              <a:rPr lang="en-GB" altLang="zh-CN" sz="3200" b="1" i="1" dirty="0"/>
              <a:t>forward or backward chaining</a:t>
            </a:r>
            <a:r>
              <a:rPr lang="en-GB" altLang="zh-CN" sz="3200" dirty="0"/>
              <a:t>.</a:t>
            </a:r>
            <a:endParaRPr lang="en-GB" altLang="zh-CN" sz="3200" dirty="0"/>
          </a:p>
          <a:p>
            <a:r>
              <a:rPr lang="en-GB" altLang="zh-CN" sz="3200" b="1" dirty="0"/>
              <a:t>Knowledge Engineer: </a:t>
            </a:r>
            <a:r>
              <a:rPr lang="en-GB" altLang="zh-CN" sz="3200" dirty="0"/>
              <a:t>A specialist who elicits information and expertise from other professionals and translates these knowledge into a set of rules or frames for an expert system.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utoUpdateAnimBg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792000" y="20808"/>
            <a:ext cx="10771000" cy="6874264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-23144" y="11599"/>
            <a:ext cx="3660683" cy="6853172"/>
            <a:chOff x="-23144" y="11599"/>
            <a:chExt cx="4489426" cy="6853172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123" y="18370"/>
              <a:ext cx="1652159" cy="6846401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3342" y="11599"/>
              <a:ext cx="1652159" cy="6846401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07"/>
            <a:stretch>
              <a:fillRect/>
            </a:stretch>
          </p:blipFill>
          <p:spPr>
            <a:xfrm>
              <a:off x="-23144" y="11599"/>
              <a:ext cx="1305081" cy="6846401"/>
            </a:xfrm>
            <a:prstGeom prst="rect">
              <a:avLst/>
            </a:prstGeom>
          </p:spPr>
        </p:pic>
      </p:grpSp>
      <p:sp>
        <p:nvSpPr>
          <p:cNvPr id="37" name="矩形 36"/>
          <p:cNvSpPr/>
          <p:nvPr/>
        </p:nvSpPr>
        <p:spPr>
          <a:xfrm>
            <a:off x="0" y="-22051"/>
            <a:ext cx="4944000" cy="6880052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487" y="1101805"/>
            <a:ext cx="4871263" cy="487126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000" y="-682148"/>
            <a:ext cx="2203682" cy="63403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000" y="-916111"/>
            <a:ext cx="2204181" cy="520337"/>
          </a:xfrm>
          <a:prstGeom prst="rect">
            <a:avLst/>
          </a:prstGeom>
        </p:spPr>
      </p:pic>
      <p:cxnSp>
        <p:nvCxnSpPr>
          <p:cNvPr id="18" name="直接连接符 17"/>
          <p:cNvCxnSpPr/>
          <p:nvPr/>
        </p:nvCxnSpPr>
        <p:spPr>
          <a:xfrm>
            <a:off x="3637539" y="-47132"/>
            <a:ext cx="0" cy="691190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704000" y="2205000"/>
            <a:ext cx="3392443" cy="12834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ko-KR" sz="6600" b="1" dirty="0">
                <a:latin typeface="Times New Roman" panose="02020603050405020304" pitchFamily="18" charset="0"/>
              </a:rPr>
              <a:t>Outline</a:t>
            </a:r>
            <a:endParaRPr lang="zh-CN" altLang="en-US" sz="6600" b="1" dirty="0">
              <a:solidFill>
                <a:schemeClr val="bg1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>
          <a:xfrm>
            <a:off x="4944000" y="477000"/>
            <a:ext cx="9288000" cy="54960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en-US" altLang="ko-KR" sz="4000" b="1" dirty="0"/>
              <a:t>Confronting the Real </a:t>
            </a:r>
            <a:r>
              <a:rPr lang="en-US" altLang="ko-KR" sz="4000" b="1" dirty="0" smtClean="0"/>
              <a:t>World</a:t>
            </a:r>
            <a:endParaRPr lang="en-US" altLang="ko-KR" sz="4000" b="1" dirty="0"/>
          </a:p>
          <a:p>
            <a:pPr marL="514350" indent="-514350" algn="l">
              <a:buFont typeface="+mj-lt"/>
              <a:buAutoNum type="arabicPeriod"/>
            </a:pPr>
            <a:r>
              <a:rPr lang="en-US" altLang="ko-KR" sz="4000" b="1" dirty="0"/>
              <a:t>Reasoning Using Horn </a:t>
            </a:r>
            <a:r>
              <a:rPr lang="en-US" altLang="ko-KR" sz="4000" b="1" dirty="0" smtClean="0"/>
              <a:t>Clauses</a:t>
            </a:r>
            <a:endParaRPr lang="en-US" altLang="ko-KR" sz="4000" b="1" dirty="0" smtClean="0"/>
          </a:p>
          <a:p>
            <a:pPr marL="514350" indent="-514350" algn="l">
              <a:buFont typeface="+mj-lt"/>
              <a:buAutoNum type="arabicPeriod"/>
            </a:pPr>
            <a:r>
              <a:rPr lang="en-US" altLang="ko-KR" sz="4000" b="1" dirty="0" smtClean="0"/>
              <a:t>Maintenance </a:t>
            </a:r>
            <a:r>
              <a:rPr lang="en-US" altLang="ko-KR" sz="4000" b="1" dirty="0"/>
              <a:t>in Dynamic Knowledge </a:t>
            </a:r>
            <a:r>
              <a:rPr lang="en-US" altLang="ko-KR" sz="4000" b="1" dirty="0" smtClean="0"/>
              <a:t>Bases</a:t>
            </a:r>
            <a:endParaRPr lang="en-US" altLang="ko-KR" sz="4000" b="1" dirty="0"/>
          </a:p>
          <a:p>
            <a:pPr marL="514350" indent="-514350" algn="l">
              <a:buFont typeface="+mj-lt"/>
              <a:buAutoNum type="arabicPeriod"/>
            </a:pPr>
            <a:r>
              <a:rPr lang="en-US" altLang="ko-KR" sz="4000" b="1" dirty="0" smtClean="0">
                <a:solidFill>
                  <a:srgbClr val="002060"/>
                </a:solidFill>
              </a:rPr>
              <a:t>Prolog Language</a:t>
            </a:r>
            <a:endParaRPr lang="en-US" altLang="ko-KR" sz="4000" b="1" dirty="0" smtClean="0">
              <a:solidFill>
                <a:srgbClr val="002060"/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altLang="ko-KR" sz="4000" b="1" dirty="0" smtClean="0">
                <a:solidFill>
                  <a:srgbClr val="002060"/>
                </a:solidFill>
              </a:rPr>
              <a:t>Rule-Based </a:t>
            </a:r>
            <a:r>
              <a:rPr lang="en-US" altLang="ko-KR" sz="4000" b="1" dirty="0">
                <a:solidFill>
                  <a:srgbClr val="002060"/>
                </a:solidFill>
              </a:rPr>
              <a:t>Expert Systems </a:t>
            </a:r>
            <a:endParaRPr lang="en-US" altLang="ko-KR" sz="4000" b="1" dirty="0" smtClean="0">
              <a:solidFill>
                <a:srgbClr val="002060"/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altLang="ko-KR" sz="4000" b="1" dirty="0" smtClean="0">
                <a:solidFill>
                  <a:srgbClr val="002060"/>
                </a:solidFill>
              </a:rPr>
              <a:t>Rule Learning</a:t>
            </a:r>
            <a:endParaRPr lang="en-US" altLang="ko-KR" sz="4000" b="1" dirty="0" smtClean="0">
              <a:solidFill>
                <a:srgbClr val="002060"/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altLang="ko-KR" sz="4000" b="1" dirty="0" smtClean="0">
                <a:solidFill>
                  <a:srgbClr val="002060"/>
                </a:solidFill>
              </a:rPr>
              <a:t>Additional </a:t>
            </a:r>
            <a:r>
              <a:rPr lang="en-US" altLang="ko-KR" sz="4000" b="1" dirty="0">
                <a:solidFill>
                  <a:srgbClr val="002060"/>
                </a:solidFill>
              </a:rPr>
              <a:t>Readings and </a:t>
            </a:r>
            <a:r>
              <a:rPr lang="en-US" altLang="ko-KR" sz="4000" b="1" dirty="0" smtClean="0">
                <a:solidFill>
                  <a:srgbClr val="002060"/>
                </a:solidFill>
              </a:rPr>
              <a:t>Discussion</a:t>
            </a:r>
            <a:endParaRPr lang="en-US" altLang="ko-KR" sz="4000" b="1" dirty="0">
              <a:solidFill>
                <a:srgbClr val="002060"/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endParaRPr lang="en-US" altLang="ko-KR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5401" y="382479"/>
            <a:ext cx="7297499" cy="59634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E.G 1:Expert system for Headache （</a:t>
            </a:r>
            <a:r>
              <a:rPr lang="zh-CN" altLang="en-US" dirty="0"/>
              <a:t>感冒专家系统）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7" name="Object 5"/>
          <p:cNvGraphicFramePr>
            <a:graphicFrameLocks noChangeAspect="1"/>
          </p:cNvGraphicFramePr>
          <p:nvPr/>
        </p:nvGraphicFramePr>
        <p:xfrm>
          <a:off x="1488000" y="2382600"/>
          <a:ext cx="2890838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剪辑" r:id="rId1" imgW="23088600" imgH="32870775" progId="">
                  <p:embed/>
                </p:oleObj>
              </mc:Choice>
              <mc:Fallback>
                <p:oleObj name="剪辑" r:id="rId1" imgW="23088600" imgH="32870775" progId="">
                  <p:embed/>
                  <p:pic>
                    <p:nvPicPr>
                      <p:cNvPr id="0" name="图片 1024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88000" y="2382600"/>
                        <a:ext cx="2890838" cy="41148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3850200" y="1773000"/>
            <a:ext cx="2514600" cy="1143000"/>
          </a:xfrm>
          <a:prstGeom prst="wedgeEllipseCallout">
            <a:avLst>
              <a:gd name="adj1" fmla="val -75000"/>
              <a:gd name="adj2" fmla="val 51389"/>
            </a:avLst>
          </a:prstGeom>
          <a:solidFill>
            <a:srgbClr val="FFCC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 dirty="0"/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4484125" y="2115900"/>
            <a:ext cx="1470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rPr>
              <a:t>Headache</a:t>
            </a:r>
            <a:endParaRPr lang="zh-CN" altLang="en-US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Rule base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</a:fld>
            <a:endParaRPr lang="zh-CN" alt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344000" y="1364126"/>
            <a:ext cx="8915400" cy="4724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sz="3600" dirty="0">
                <a:ea typeface="宋体" panose="02010600030101010101" pitchFamily="2" charset="-122"/>
              </a:rPr>
              <a:t>  </a:t>
            </a:r>
            <a:r>
              <a:rPr lang="en-US" altLang="zh-CN" sz="3600" dirty="0">
                <a:ea typeface="宋体" panose="02010600030101010101" pitchFamily="2" charset="-122"/>
              </a:rPr>
              <a:t>If  ‘</a:t>
            </a:r>
            <a:r>
              <a:rPr lang="zh-CN" altLang="en-US" sz="3600" dirty="0">
                <a:ea typeface="宋体" panose="02010600030101010101" pitchFamily="2" charset="-122"/>
              </a:rPr>
              <a:t>病位’=‘头部’</a:t>
            </a:r>
            <a:r>
              <a:rPr lang="en-US" altLang="zh-CN" sz="3600" dirty="0">
                <a:ea typeface="宋体" panose="02010600030101010101" pitchFamily="2" charset="-122"/>
              </a:rPr>
              <a:t>and ‘</a:t>
            </a:r>
            <a:r>
              <a:rPr lang="zh-CN" altLang="en-US" sz="3600" dirty="0">
                <a:ea typeface="宋体" panose="02010600030101010101" pitchFamily="2" charset="-122"/>
              </a:rPr>
              <a:t>流鼻涕’</a:t>
            </a:r>
            <a:r>
              <a:rPr lang="en-US" altLang="zh-CN" sz="3600" dirty="0">
                <a:ea typeface="宋体" panose="02010600030101010101" pitchFamily="2" charset="-122"/>
              </a:rPr>
              <a:t>and ‘</a:t>
            </a:r>
            <a:r>
              <a:rPr lang="zh-CN" altLang="en-US" sz="3600" dirty="0">
                <a:ea typeface="宋体" panose="02010600030101010101" pitchFamily="2" charset="-122"/>
              </a:rPr>
              <a:t>头晕’</a:t>
            </a:r>
            <a:endParaRPr lang="zh-CN" altLang="en-US" sz="3600" dirty="0"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zh-CN" altLang="en-US" sz="3600" dirty="0">
                <a:ea typeface="宋体" panose="02010600030101010101" pitchFamily="2" charset="-122"/>
              </a:rPr>
              <a:t>   </a:t>
            </a:r>
            <a:r>
              <a:rPr lang="en-US" altLang="zh-CN" sz="3600" dirty="0">
                <a:ea typeface="宋体" panose="02010600030101010101" pitchFamily="2" charset="-122"/>
              </a:rPr>
              <a:t>Then ‘</a:t>
            </a:r>
            <a:r>
              <a:rPr lang="zh-CN" altLang="en-US" sz="3600" dirty="0">
                <a:ea typeface="宋体" panose="02010600030101010101" pitchFamily="2" charset="-122"/>
              </a:rPr>
              <a:t>病’=‘感冒刚起’</a:t>
            </a:r>
            <a:endParaRPr lang="zh-CN" altLang="en-US" sz="3600" dirty="0"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sz="3600" dirty="0">
                <a:ea typeface="宋体" panose="02010600030101010101" pitchFamily="2" charset="-122"/>
              </a:rPr>
              <a:t>  </a:t>
            </a:r>
            <a:r>
              <a:rPr lang="en-US" altLang="zh-CN" sz="3600" dirty="0">
                <a:ea typeface="宋体" panose="02010600030101010101" pitchFamily="2" charset="-122"/>
              </a:rPr>
              <a:t>If  ‘</a:t>
            </a:r>
            <a:r>
              <a:rPr lang="zh-CN" altLang="en-US" sz="3600" dirty="0">
                <a:ea typeface="宋体" panose="02010600030101010101" pitchFamily="2" charset="-122"/>
              </a:rPr>
              <a:t>病位’=‘头部’</a:t>
            </a:r>
            <a:r>
              <a:rPr lang="en-US" altLang="zh-CN" sz="3600" dirty="0">
                <a:ea typeface="宋体" panose="02010600030101010101" pitchFamily="2" charset="-122"/>
              </a:rPr>
              <a:t>and ‘</a:t>
            </a:r>
            <a:r>
              <a:rPr lang="zh-CN" altLang="en-US" sz="3600" dirty="0">
                <a:ea typeface="宋体" panose="02010600030101010101" pitchFamily="2" charset="-122"/>
              </a:rPr>
              <a:t>鼻塞’</a:t>
            </a:r>
            <a:r>
              <a:rPr lang="en-US" altLang="zh-CN" sz="3600" dirty="0">
                <a:ea typeface="宋体" panose="02010600030101010101" pitchFamily="2" charset="-122"/>
              </a:rPr>
              <a:t>and ‘</a:t>
            </a:r>
            <a:r>
              <a:rPr lang="zh-CN" altLang="en-US" sz="3600" dirty="0">
                <a:ea typeface="宋体" panose="02010600030101010101" pitchFamily="2" charset="-122"/>
              </a:rPr>
              <a:t>浑身无力’,   </a:t>
            </a:r>
            <a:r>
              <a:rPr lang="en-US" altLang="zh-CN" sz="3600" dirty="0">
                <a:ea typeface="宋体" panose="02010600030101010101" pitchFamily="2" charset="-122"/>
              </a:rPr>
              <a:t>Then ‘</a:t>
            </a:r>
            <a:r>
              <a:rPr lang="zh-CN" altLang="en-US" sz="3600" dirty="0">
                <a:ea typeface="宋体" panose="02010600030101010101" pitchFamily="2" charset="-122"/>
              </a:rPr>
              <a:t>病’=‘感冒’</a:t>
            </a:r>
            <a:endParaRPr lang="zh-CN" altLang="en-US" sz="3600" dirty="0"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sz="3600" dirty="0">
                <a:ea typeface="宋体" panose="02010600030101010101" pitchFamily="2" charset="-122"/>
              </a:rPr>
              <a:t>  </a:t>
            </a:r>
            <a:r>
              <a:rPr lang="en-US" altLang="zh-CN" sz="3600" dirty="0">
                <a:ea typeface="宋体" panose="02010600030101010101" pitchFamily="2" charset="-122"/>
              </a:rPr>
              <a:t>If  ‘</a:t>
            </a:r>
            <a:r>
              <a:rPr lang="zh-CN" altLang="en-US" sz="3600" dirty="0">
                <a:ea typeface="宋体" panose="02010600030101010101" pitchFamily="2" charset="-122"/>
              </a:rPr>
              <a:t>病位’=‘头部’</a:t>
            </a:r>
            <a:r>
              <a:rPr lang="en-US" altLang="zh-CN" sz="3600" dirty="0">
                <a:ea typeface="宋体" panose="02010600030101010101" pitchFamily="2" charset="-122"/>
              </a:rPr>
              <a:t>and ‘</a:t>
            </a:r>
            <a:r>
              <a:rPr lang="zh-CN" altLang="en-US" sz="3600" dirty="0">
                <a:ea typeface="宋体" panose="02010600030101010101" pitchFamily="2" charset="-122"/>
              </a:rPr>
              <a:t>发烧’</a:t>
            </a:r>
            <a:r>
              <a:rPr lang="en-US" altLang="zh-CN" sz="3600" dirty="0">
                <a:ea typeface="宋体" panose="02010600030101010101" pitchFamily="2" charset="-122"/>
              </a:rPr>
              <a:t>and ‘</a:t>
            </a:r>
            <a:r>
              <a:rPr lang="zh-CN" altLang="en-US" sz="3600" dirty="0">
                <a:ea typeface="宋体" panose="02010600030101010101" pitchFamily="2" charset="-122"/>
              </a:rPr>
              <a:t>头晕’</a:t>
            </a:r>
            <a:r>
              <a:rPr lang="en-US" altLang="zh-CN" sz="3600" dirty="0">
                <a:ea typeface="宋体" panose="02010600030101010101" pitchFamily="2" charset="-122"/>
              </a:rPr>
              <a:t>and ‘</a:t>
            </a:r>
            <a:r>
              <a:rPr lang="zh-CN" altLang="en-US" sz="3600" dirty="0">
                <a:ea typeface="宋体" panose="02010600030101010101" pitchFamily="2" charset="-122"/>
              </a:rPr>
              <a:t>扁桃体肿’,   </a:t>
            </a:r>
            <a:r>
              <a:rPr lang="en-US" altLang="zh-CN" sz="3600" dirty="0">
                <a:ea typeface="宋体" panose="02010600030101010101" pitchFamily="2" charset="-122"/>
              </a:rPr>
              <a:t>Then ‘</a:t>
            </a:r>
            <a:r>
              <a:rPr lang="zh-CN" altLang="en-US" sz="3600" dirty="0">
                <a:ea typeface="宋体" panose="02010600030101010101" pitchFamily="2" charset="-122"/>
              </a:rPr>
              <a:t>病’=‘严重感冒’</a:t>
            </a:r>
            <a:endParaRPr lang="zh-CN" altLang="en-US" sz="36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</a:fld>
            <a:endParaRPr lang="zh-CN" alt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257300" y="981000"/>
            <a:ext cx="8915400" cy="4343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b="1" i="1" dirty="0">
                <a:ea typeface="宋体" panose="02010600030101010101" pitchFamily="2" charset="-122"/>
              </a:rPr>
              <a:t>/*----------------- 感冒   处方----------------*/</a:t>
            </a:r>
            <a:endParaRPr lang="zh-CN" altLang="en-US" b="1" i="1" dirty="0"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dirty="0">
                <a:ea typeface="宋体" panose="02010600030101010101" pitchFamily="2" charset="-122"/>
              </a:rPr>
              <a:t>  </a:t>
            </a:r>
            <a:r>
              <a:rPr lang="en-US" altLang="zh-CN" b="1" dirty="0">
                <a:ea typeface="宋体" panose="02010600030101010101" pitchFamily="2" charset="-122"/>
              </a:rPr>
              <a:t>If  ‘</a:t>
            </a:r>
            <a:r>
              <a:rPr lang="zh-CN" altLang="en-US" b="1" dirty="0">
                <a:ea typeface="宋体" panose="02010600030101010101" pitchFamily="2" charset="-122"/>
              </a:rPr>
              <a:t>病位’=‘头部’</a:t>
            </a:r>
            <a:r>
              <a:rPr lang="en-US" altLang="zh-CN" b="1" dirty="0">
                <a:ea typeface="宋体" panose="02010600030101010101" pitchFamily="2" charset="-122"/>
              </a:rPr>
              <a:t>and ‘</a:t>
            </a:r>
            <a:r>
              <a:rPr lang="zh-CN" altLang="en-US" b="1" dirty="0">
                <a:ea typeface="宋体" panose="02010600030101010101" pitchFamily="2" charset="-122"/>
              </a:rPr>
              <a:t>感冒刚起’</a:t>
            </a:r>
            <a:endParaRPr lang="zh-CN" altLang="en-US" b="1" dirty="0"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zh-CN" altLang="en-US" b="1" dirty="0">
                <a:ea typeface="宋体" panose="02010600030101010101" pitchFamily="2" charset="-122"/>
              </a:rPr>
              <a:t>   </a:t>
            </a:r>
            <a:r>
              <a:rPr lang="en-US" altLang="zh-CN" b="1" dirty="0">
                <a:ea typeface="宋体" panose="02010600030101010101" pitchFamily="2" charset="-122"/>
              </a:rPr>
              <a:t>Then ‘</a:t>
            </a:r>
            <a:r>
              <a:rPr lang="zh-CN" altLang="en-US" b="1" dirty="0">
                <a:ea typeface="宋体" panose="02010600030101010101" pitchFamily="2" charset="-122"/>
              </a:rPr>
              <a:t>处方’=‘服用速效伤风胶囊，日服三次，每次一颗。’</a:t>
            </a:r>
            <a:endParaRPr lang="zh-CN" altLang="en-US" b="1" dirty="0"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dirty="0">
                <a:ea typeface="宋体" panose="02010600030101010101" pitchFamily="2" charset="-122"/>
              </a:rPr>
              <a:t>  </a:t>
            </a:r>
            <a:r>
              <a:rPr lang="en-US" altLang="zh-CN" b="1" dirty="0">
                <a:ea typeface="宋体" panose="02010600030101010101" pitchFamily="2" charset="-122"/>
              </a:rPr>
              <a:t>If  ‘</a:t>
            </a:r>
            <a:r>
              <a:rPr lang="zh-CN" altLang="en-US" b="1" dirty="0">
                <a:ea typeface="宋体" panose="02010600030101010101" pitchFamily="2" charset="-122"/>
              </a:rPr>
              <a:t>病位’=‘头部’</a:t>
            </a:r>
            <a:r>
              <a:rPr lang="en-US" altLang="zh-CN" b="1" dirty="0">
                <a:ea typeface="宋体" panose="02010600030101010101" pitchFamily="2" charset="-122"/>
              </a:rPr>
              <a:t>and ‘</a:t>
            </a:r>
            <a:r>
              <a:rPr lang="zh-CN" altLang="en-US" b="1" dirty="0">
                <a:ea typeface="宋体" panose="02010600030101010101" pitchFamily="2" charset="-122"/>
              </a:rPr>
              <a:t>一般感冒’</a:t>
            </a:r>
            <a:endParaRPr lang="zh-CN" altLang="en-US" b="1" dirty="0"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zh-CN" altLang="en-US" b="1" dirty="0">
                <a:ea typeface="宋体" panose="02010600030101010101" pitchFamily="2" charset="-122"/>
              </a:rPr>
              <a:t>   </a:t>
            </a:r>
            <a:r>
              <a:rPr lang="en-US" altLang="zh-CN" b="1" dirty="0">
                <a:ea typeface="宋体" panose="02010600030101010101" pitchFamily="2" charset="-122"/>
              </a:rPr>
              <a:t>Then ‘</a:t>
            </a:r>
            <a:r>
              <a:rPr lang="zh-CN" altLang="en-US" b="1" dirty="0">
                <a:ea typeface="宋体" panose="02010600030101010101" pitchFamily="2" charset="-122"/>
              </a:rPr>
              <a:t>处方’=‘服用感冒通，日服三次，每次三颗。’</a:t>
            </a:r>
            <a:endParaRPr lang="zh-CN" altLang="en-US" b="1" dirty="0"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dirty="0">
                <a:ea typeface="宋体" panose="02010600030101010101" pitchFamily="2" charset="-122"/>
              </a:rPr>
              <a:t>  </a:t>
            </a:r>
            <a:r>
              <a:rPr lang="en-US" altLang="zh-CN" b="1" dirty="0">
                <a:ea typeface="宋体" panose="02010600030101010101" pitchFamily="2" charset="-122"/>
              </a:rPr>
              <a:t>If  ‘</a:t>
            </a:r>
            <a:r>
              <a:rPr lang="zh-CN" altLang="en-US" b="1" dirty="0">
                <a:ea typeface="宋体" panose="02010600030101010101" pitchFamily="2" charset="-122"/>
              </a:rPr>
              <a:t>病位’=‘头部’</a:t>
            </a:r>
            <a:r>
              <a:rPr lang="en-US" altLang="zh-CN" b="1" dirty="0">
                <a:ea typeface="宋体" panose="02010600030101010101" pitchFamily="2" charset="-122"/>
              </a:rPr>
              <a:t>and ‘</a:t>
            </a:r>
            <a:r>
              <a:rPr lang="zh-CN" altLang="en-US" b="1" dirty="0">
                <a:ea typeface="宋体" panose="02010600030101010101" pitchFamily="2" charset="-122"/>
              </a:rPr>
              <a:t>严重感冒’</a:t>
            </a:r>
            <a:endParaRPr lang="zh-CN" altLang="en-US" b="1" dirty="0"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zh-CN" altLang="en-US" b="1" dirty="0">
                <a:ea typeface="宋体" panose="02010600030101010101" pitchFamily="2" charset="-122"/>
              </a:rPr>
              <a:t>   </a:t>
            </a:r>
            <a:r>
              <a:rPr lang="en-US" altLang="zh-CN" b="1" dirty="0">
                <a:ea typeface="宋体" panose="02010600030101010101" pitchFamily="2" charset="-122"/>
              </a:rPr>
              <a:t>Then ‘</a:t>
            </a:r>
            <a:r>
              <a:rPr lang="zh-CN" altLang="en-US" b="1" dirty="0">
                <a:ea typeface="宋体" panose="02010600030101010101" pitchFamily="2" charset="-122"/>
              </a:rPr>
              <a:t>处方’=‘注射青霉素，日注射两次，每次80万单位。’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000" y="549000"/>
            <a:ext cx="6094599" cy="59634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1. </a:t>
            </a:r>
            <a:r>
              <a:rPr lang="en-US" altLang="ko-KR" dirty="0"/>
              <a:t>Forward reason</a:t>
            </a:r>
            <a:r>
              <a:rPr lang="zh-CN" altLang="en-US" dirty="0"/>
              <a:t> 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Group 2"/>
          <p:cNvGrpSpPr/>
          <p:nvPr/>
        </p:nvGrpSpPr>
        <p:grpSpPr bwMode="auto">
          <a:xfrm>
            <a:off x="1532700" y="644345"/>
            <a:ext cx="8640000" cy="6248400"/>
            <a:chOff x="288" y="144"/>
            <a:chExt cx="5136" cy="3936"/>
          </a:xfrm>
        </p:grpSpPr>
        <p:sp>
          <p:nvSpPr>
            <p:cNvPr id="7" name="AutoShape 3"/>
            <p:cNvSpPr>
              <a:spLocks noChangeArrowheads="1"/>
            </p:cNvSpPr>
            <p:nvPr/>
          </p:nvSpPr>
          <p:spPr bwMode="auto">
            <a:xfrm>
              <a:off x="2208" y="1776"/>
              <a:ext cx="672" cy="288"/>
            </a:xfrm>
            <a:prstGeom prst="cloudCallout">
              <a:avLst>
                <a:gd name="adj1" fmla="val 60713"/>
                <a:gd name="adj2" fmla="val 59375"/>
              </a:avLst>
            </a:prstGeom>
            <a:solidFill>
              <a:srgbClr val="00CC66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40000"/>
                </a:spcBef>
              </a:pPr>
              <a:endParaRPr lang="zh-CN" altLang="en-US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8" name="Group 4"/>
            <p:cNvGrpSpPr/>
            <p:nvPr/>
          </p:nvGrpSpPr>
          <p:grpSpPr bwMode="auto">
            <a:xfrm>
              <a:off x="2160" y="144"/>
              <a:ext cx="3120" cy="1245"/>
              <a:chOff x="2400" y="576"/>
              <a:chExt cx="3120" cy="1245"/>
            </a:xfrm>
          </p:grpSpPr>
          <p:sp>
            <p:nvSpPr>
              <p:cNvPr id="26" name="Text Box 5"/>
              <p:cNvSpPr txBox="1">
                <a:spLocks noChangeArrowheads="1"/>
              </p:cNvSpPr>
              <p:nvPr/>
            </p:nvSpPr>
            <p:spPr bwMode="auto">
              <a:xfrm>
                <a:off x="2784" y="1584"/>
                <a:ext cx="1920" cy="2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FF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1800" b="1">
                    <a:solidFill>
                      <a:schemeClr val="hlink"/>
                    </a:solidFill>
                    <a:latin typeface="Times New Roman" panose="02020603050405020304" pitchFamily="18" charset="0"/>
                  </a:rPr>
                  <a:t>Human-computer interface</a:t>
                </a:r>
                <a:endParaRPr lang="zh-CN" altLang="en-US" sz="1800" b="1">
                  <a:solidFill>
                    <a:schemeClr val="hlink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" name="Oval 6"/>
              <p:cNvSpPr>
                <a:spLocks noChangeArrowheads="1"/>
              </p:cNvSpPr>
              <p:nvPr/>
            </p:nvSpPr>
            <p:spPr bwMode="auto">
              <a:xfrm>
                <a:off x="2400" y="672"/>
                <a:ext cx="1296" cy="62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FF66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8" name="Text Box 7"/>
              <p:cNvSpPr txBox="1">
                <a:spLocks noChangeArrowheads="1"/>
              </p:cNvSpPr>
              <p:nvPr/>
            </p:nvSpPr>
            <p:spPr bwMode="auto">
              <a:xfrm>
                <a:off x="2592" y="768"/>
                <a:ext cx="1008" cy="4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000" b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头部、鼻塞、浑身无力</a:t>
                </a:r>
                <a:endParaRPr lang="zh-CN" altLang="en-US" sz="2000" b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" name="AutoShape 8"/>
              <p:cNvSpPr>
                <a:spLocks noChangeArrowheads="1"/>
              </p:cNvSpPr>
              <p:nvPr/>
            </p:nvSpPr>
            <p:spPr bwMode="auto">
              <a:xfrm>
                <a:off x="2928" y="1296"/>
                <a:ext cx="192" cy="288"/>
              </a:xfrm>
              <a:prstGeom prst="downArrow">
                <a:avLst>
                  <a:gd name="adj1" fmla="val 50000"/>
                  <a:gd name="adj2" fmla="val 37500"/>
                </a:avLst>
              </a:prstGeom>
              <a:solidFill>
                <a:srgbClr val="FF00FF"/>
              </a:solidFill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0" name="AutoShape 9"/>
              <p:cNvSpPr>
                <a:spLocks noChangeArrowheads="1"/>
              </p:cNvSpPr>
              <p:nvPr/>
            </p:nvSpPr>
            <p:spPr bwMode="auto">
              <a:xfrm>
                <a:off x="3984" y="576"/>
                <a:ext cx="1488" cy="672"/>
              </a:xfrm>
              <a:prstGeom prst="roundRect">
                <a:avLst>
                  <a:gd name="adj" fmla="val 16667"/>
                </a:avLst>
              </a:prstGeom>
              <a:solidFill>
                <a:srgbClr val="FF00FF"/>
              </a:solidFill>
              <a:ln w="9525">
                <a:solidFill>
                  <a:schemeClr val="accent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1" name="Text Box 10"/>
              <p:cNvSpPr txBox="1">
                <a:spLocks noChangeArrowheads="1"/>
              </p:cNvSpPr>
              <p:nvPr/>
            </p:nvSpPr>
            <p:spPr bwMode="auto">
              <a:xfrm>
                <a:off x="3984" y="672"/>
                <a:ext cx="1536" cy="4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000" b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服用感冒通，日服三次，每次三颗</a:t>
                </a:r>
                <a:endParaRPr lang="zh-CN" altLang="en-US" sz="2000" b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2" name="AutoShape 11"/>
              <p:cNvSpPr>
                <a:spLocks noChangeArrowheads="1"/>
              </p:cNvSpPr>
              <p:nvPr/>
            </p:nvSpPr>
            <p:spPr bwMode="auto">
              <a:xfrm>
                <a:off x="4464" y="1248"/>
                <a:ext cx="192" cy="336"/>
              </a:xfrm>
              <a:prstGeom prst="upArrow">
                <a:avLst>
                  <a:gd name="adj1" fmla="val 50000"/>
                  <a:gd name="adj2" fmla="val 43750"/>
                </a:avLst>
              </a:prstGeom>
              <a:solidFill>
                <a:srgbClr val="00FF00"/>
              </a:solidFill>
              <a:ln w="9525">
                <a:solidFill>
                  <a:srgbClr val="000000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3840" y="3168"/>
              <a:ext cx="1104" cy="72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0" name="Text Box 13"/>
            <p:cNvSpPr txBox="1">
              <a:spLocks noChangeArrowheads="1"/>
            </p:cNvSpPr>
            <p:nvPr/>
          </p:nvSpPr>
          <p:spPr bwMode="auto">
            <a:xfrm>
              <a:off x="3984" y="3408"/>
              <a:ext cx="816" cy="4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1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Inference</a:t>
              </a:r>
              <a:endParaRPr lang="en-US" altLang="zh-CN" sz="2100" b="1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  <a:p>
              <a:pPr algn="ctr"/>
              <a:r>
                <a:rPr lang="en-US" altLang="zh-CN" sz="21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 engine</a:t>
              </a:r>
              <a:endParaRPr lang="zh-CN" altLang="en-US" sz="2100" b="1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11" name="Group 14"/>
            <p:cNvGrpSpPr/>
            <p:nvPr/>
          </p:nvGrpSpPr>
          <p:grpSpPr bwMode="auto">
            <a:xfrm>
              <a:off x="2976" y="1632"/>
              <a:ext cx="2448" cy="1056"/>
              <a:chOff x="3312" y="1632"/>
              <a:chExt cx="2448" cy="1056"/>
            </a:xfrm>
          </p:grpSpPr>
          <p:sp>
            <p:nvSpPr>
              <p:cNvPr id="24" name="AutoShape 15"/>
              <p:cNvSpPr>
                <a:spLocks noChangeArrowheads="1"/>
              </p:cNvSpPr>
              <p:nvPr/>
            </p:nvSpPr>
            <p:spPr bwMode="auto">
              <a:xfrm>
                <a:off x="3312" y="1632"/>
                <a:ext cx="2304" cy="1056"/>
              </a:xfrm>
              <a:prstGeom prst="can">
                <a:avLst>
                  <a:gd name="adj" fmla="val 25000"/>
                </a:avLst>
              </a:prstGeom>
              <a:solidFill>
                <a:srgbClr val="FF99FF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5" name="Text Box 16"/>
              <p:cNvSpPr txBox="1">
                <a:spLocks noChangeArrowheads="1"/>
              </p:cNvSpPr>
              <p:nvPr/>
            </p:nvSpPr>
            <p:spPr bwMode="auto">
              <a:xfrm>
                <a:off x="3360" y="1872"/>
                <a:ext cx="2400" cy="7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40000"/>
                  </a:spcBef>
                </a:pPr>
                <a:r>
                  <a:rPr lang="zh-CN" altLang="en-US" sz="2000" b="1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头部、鼻塞、浑身无力   一般</a:t>
                </a:r>
                <a:endParaRPr lang="zh-CN" altLang="en-US" sz="2000" b="1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eaLnBrk="1" hangingPunct="1">
                  <a:spcBef>
                    <a:spcPct val="40000"/>
                  </a:spcBef>
                </a:pPr>
                <a:r>
                  <a:rPr lang="zh-CN" altLang="en-US" sz="2000" b="1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感冒</a:t>
                </a:r>
                <a:r>
                  <a:rPr lang="zh-CN" altLang="en-US" sz="1800" b="1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服用感冒通，日服三次，每</a:t>
                </a:r>
                <a:endParaRPr lang="zh-CN" altLang="en-US" sz="1800" b="1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eaLnBrk="1" hangingPunct="1">
                  <a:spcBef>
                    <a:spcPct val="40000"/>
                  </a:spcBef>
                </a:pPr>
                <a:r>
                  <a:rPr lang="zh-CN" altLang="en-US" sz="1800" b="1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次三颗</a:t>
                </a:r>
                <a:endParaRPr lang="zh-CN" altLang="en-US" sz="1800" b="1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2" name="Group 17"/>
            <p:cNvGrpSpPr/>
            <p:nvPr/>
          </p:nvGrpSpPr>
          <p:grpSpPr bwMode="auto">
            <a:xfrm>
              <a:off x="288" y="2736"/>
              <a:ext cx="3216" cy="1344"/>
              <a:chOff x="384" y="2976"/>
              <a:chExt cx="3216" cy="1344"/>
            </a:xfrm>
          </p:grpSpPr>
          <p:sp>
            <p:nvSpPr>
              <p:cNvPr id="20" name="AutoShape 18"/>
              <p:cNvSpPr>
                <a:spLocks noChangeArrowheads="1"/>
              </p:cNvSpPr>
              <p:nvPr/>
            </p:nvSpPr>
            <p:spPr bwMode="auto">
              <a:xfrm>
                <a:off x="384" y="2976"/>
                <a:ext cx="2832" cy="1344"/>
              </a:xfrm>
              <a:prstGeom prst="can">
                <a:avLst>
                  <a:gd name="adj" fmla="val 25000"/>
                </a:avLst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grpSp>
            <p:nvGrpSpPr>
              <p:cNvPr id="21" name="Group 19"/>
              <p:cNvGrpSpPr/>
              <p:nvPr/>
            </p:nvGrpSpPr>
            <p:grpSpPr bwMode="auto">
              <a:xfrm>
                <a:off x="528" y="3024"/>
                <a:ext cx="3072" cy="1174"/>
                <a:chOff x="528" y="3024"/>
                <a:chExt cx="3072" cy="1174"/>
              </a:xfrm>
            </p:grpSpPr>
            <p:sp>
              <p:nvSpPr>
                <p:cNvPr id="22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528" y="3024"/>
                  <a:ext cx="3072" cy="5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eaLnBrk="1" hangingPunct="1">
                    <a:spcBef>
                      <a:spcPct val="40000"/>
                    </a:spcBef>
                  </a:pPr>
                  <a:r>
                    <a:rPr lang="en-US" altLang="zh-CN" sz="1800" b="1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If  ‘</a:t>
                  </a:r>
                  <a:r>
                    <a:rPr lang="zh-CN" altLang="en-US" sz="1800" b="1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病位’=‘头部’</a:t>
                  </a:r>
                  <a:r>
                    <a:rPr lang="en-US" altLang="zh-CN" sz="1800" b="1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and ‘</a:t>
                  </a:r>
                  <a:r>
                    <a:rPr lang="zh-CN" altLang="en-US" sz="1800" b="1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鼻塞’</a:t>
                  </a:r>
                  <a:r>
                    <a:rPr lang="en-US" altLang="zh-CN" sz="1800" b="1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and ‘</a:t>
                  </a:r>
                  <a:r>
                    <a:rPr lang="zh-CN" altLang="en-US" sz="1800" b="1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浑身无力’</a:t>
                  </a:r>
                  <a:endParaRPr lang="zh-CN" altLang="en-US" sz="1800" b="1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eaLnBrk="1" hangingPunct="1">
                    <a:spcBef>
                      <a:spcPct val="40000"/>
                    </a:spcBef>
                  </a:pPr>
                  <a:r>
                    <a:rPr lang="en-US" altLang="zh-CN" sz="2000" b="1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Then ‘</a:t>
                  </a:r>
                  <a:r>
                    <a:rPr lang="zh-CN" altLang="en-US" sz="2000" b="1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病’=‘感冒’</a:t>
                  </a:r>
                  <a:endParaRPr lang="zh-CN" altLang="en-US" sz="2000" b="1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528" y="3552"/>
                  <a:ext cx="2688" cy="64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eaLnBrk="1" hangingPunct="1">
                    <a:spcBef>
                      <a:spcPct val="40000"/>
                    </a:spcBef>
                  </a:pPr>
                  <a:r>
                    <a:rPr lang="en-US" altLang="zh-CN" sz="1800" b="1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If  ‘</a:t>
                  </a:r>
                  <a:r>
                    <a:rPr lang="zh-CN" altLang="en-US" sz="1800" b="1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病位’=‘头部’</a:t>
                  </a:r>
                  <a:r>
                    <a:rPr lang="en-US" altLang="zh-CN" sz="1800" b="1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and ‘</a:t>
                  </a:r>
                  <a:r>
                    <a:rPr lang="zh-CN" altLang="en-US" sz="1800" b="1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一般感冒’</a:t>
                  </a:r>
                  <a:endParaRPr lang="zh-CN" altLang="en-US" sz="1800" b="1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eaLnBrk="1" hangingPunct="1">
                    <a:spcBef>
                      <a:spcPct val="40000"/>
                    </a:spcBef>
                  </a:pPr>
                  <a:r>
                    <a:rPr lang="zh-CN" altLang="en-US" sz="1800" b="1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r>
                    <a:rPr lang="en-US" altLang="zh-CN" sz="1800" b="1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Then ‘</a:t>
                  </a:r>
                  <a:r>
                    <a:rPr lang="zh-CN" altLang="en-US" sz="1800" b="1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处方’=‘服用感冒通，日服三次，每次三颗。’</a:t>
                  </a:r>
                  <a:endParaRPr lang="zh-CN" altLang="en-US" sz="1800" b="1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13" name="AutoShape 22"/>
            <p:cNvSpPr>
              <a:spLocks noChangeArrowheads="1"/>
            </p:cNvSpPr>
            <p:nvPr/>
          </p:nvSpPr>
          <p:spPr bwMode="auto">
            <a:xfrm>
              <a:off x="4272" y="1392"/>
              <a:ext cx="144" cy="240"/>
            </a:xfrm>
            <a:prstGeom prst="upArrow">
              <a:avLst>
                <a:gd name="adj1" fmla="val 50000"/>
                <a:gd name="adj2" fmla="val 41667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" name="AutoShape 23"/>
            <p:cNvSpPr>
              <a:spLocks noChangeArrowheads="1"/>
            </p:cNvSpPr>
            <p:nvPr/>
          </p:nvSpPr>
          <p:spPr bwMode="auto">
            <a:xfrm>
              <a:off x="3264" y="1392"/>
              <a:ext cx="192" cy="240"/>
            </a:xfrm>
            <a:prstGeom prst="downArrow">
              <a:avLst>
                <a:gd name="adj1" fmla="val 50000"/>
                <a:gd name="adj2" fmla="val 31250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" name="AutoShape 24"/>
            <p:cNvSpPr>
              <a:spLocks noChangeArrowheads="1"/>
            </p:cNvSpPr>
            <p:nvPr/>
          </p:nvSpPr>
          <p:spPr bwMode="auto">
            <a:xfrm>
              <a:off x="4320" y="2736"/>
              <a:ext cx="288" cy="432"/>
            </a:xfrm>
            <a:prstGeom prst="upDownArrow">
              <a:avLst>
                <a:gd name="adj1" fmla="val 50000"/>
                <a:gd name="adj2" fmla="val 30000"/>
              </a:avLst>
            </a:prstGeom>
            <a:solidFill>
              <a:srgbClr val="993300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" name="AutoShape 25"/>
            <p:cNvSpPr>
              <a:spLocks noChangeArrowheads="1"/>
            </p:cNvSpPr>
            <p:nvPr/>
          </p:nvSpPr>
          <p:spPr bwMode="auto">
            <a:xfrm>
              <a:off x="3168" y="3408"/>
              <a:ext cx="672" cy="288"/>
            </a:xfrm>
            <a:prstGeom prst="leftRightArrow">
              <a:avLst>
                <a:gd name="adj1" fmla="val 50000"/>
                <a:gd name="adj2" fmla="val 46667"/>
              </a:avLst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" name="Text Box 26"/>
            <p:cNvSpPr txBox="1">
              <a:spLocks noChangeArrowheads="1"/>
            </p:cNvSpPr>
            <p:nvPr/>
          </p:nvSpPr>
          <p:spPr bwMode="auto">
            <a:xfrm>
              <a:off x="2256" y="1776"/>
              <a:ext cx="10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DB</a:t>
              </a:r>
              <a:endParaRPr lang="en-US" altLang="zh-CN" sz="200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" name="AutoShape 27"/>
            <p:cNvSpPr>
              <a:spLocks noChangeArrowheads="1"/>
            </p:cNvSpPr>
            <p:nvPr/>
          </p:nvSpPr>
          <p:spPr bwMode="auto">
            <a:xfrm rot="16200000">
              <a:off x="696" y="1992"/>
              <a:ext cx="384" cy="816"/>
            </a:xfrm>
            <a:prstGeom prst="wedgeEllipseCallout">
              <a:avLst>
                <a:gd name="adj1" fmla="val -75782"/>
                <a:gd name="adj2" fmla="val 56491"/>
              </a:avLst>
            </a:prstGeom>
            <a:solidFill>
              <a:schemeClr val="hlink"/>
            </a:solidFill>
            <a:ln w="9525">
              <a:solidFill>
                <a:srgbClr val="00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/>
            <a:lstStyle/>
            <a:p>
              <a:pPr algn="ctr" eaLnBrk="1" hangingPunct="1">
                <a:spcBef>
                  <a:spcPct val="40000"/>
                </a:spcBef>
              </a:pPr>
              <a:endParaRPr lang="zh-CN" altLang="en-US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" name="Text Box 28"/>
            <p:cNvSpPr txBox="1">
              <a:spLocks noChangeArrowheads="1"/>
            </p:cNvSpPr>
            <p:nvPr/>
          </p:nvSpPr>
          <p:spPr bwMode="auto">
            <a:xfrm>
              <a:off x="624" y="2256"/>
              <a:ext cx="72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KB</a:t>
              </a:r>
              <a:endParaRPr lang="en-US" altLang="zh-CN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000" y="549000"/>
            <a:ext cx="6886599" cy="59634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2. </a:t>
            </a:r>
            <a:r>
              <a:rPr lang="en-US" altLang="zh-CN" dirty="0"/>
              <a:t>Explanation  subsystem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Group 2"/>
          <p:cNvGrpSpPr/>
          <p:nvPr/>
        </p:nvGrpSpPr>
        <p:grpSpPr bwMode="auto">
          <a:xfrm>
            <a:off x="480000" y="947324"/>
            <a:ext cx="9432000" cy="5867400"/>
            <a:chOff x="144" y="624"/>
            <a:chExt cx="5616" cy="3696"/>
          </a:xfrm>
        </p:grpSpPr>
        <p:sp>
          <p:nvSpPr>
            <p:cNvPr id="7" name="AutoShape 3"/>
            <p:cNvSpPr>
              <a:spLocks noChangeArrowheads="1"/>
            </p:cNvSpPr>
            <p:nvPr/>
          </p:nvSpPr>
          <p:spPr bwMode="auto">
            <a:xfrm>
              <a:off x="2256" y="1008"/>
              <a:ext cx="3360" cy="528"/>
            </a:xfrm>
            <a:prstGeom prst="wedgeRoundRectCallout">
              <a:avLst>
                <a:gd name="adj1" fmla="val -43125"/>
                <a:gd name="adj2" fmla="val 85986"/>
                <a:gd name="adj3" fmla="val 16667"/>
              </a:avLst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40000"/>
                </a:spcBef>
              </a:pPr>
              <a:endParaRPr lang="zh-CN" altLang="en-US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" name="Text Box 4"/>
            <p:cNvSpPr txBox="1">
              <a:spLocks noChangeArrowheads="1"/>
            </p:cNvSpPr>
            <p:nvPr/>
          </p:nvSpPr>
          <p:spPr bwMode="auto">
            <a:xfrm>
              <a:off x="2352" y="1056"/>
              <a:ext cx="3408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2000" b="1">
                  <a:latin typeface="Times New Roman" panose="02020603050405020304" pitchFamily="18" charset="0"/>
                  <a:ea typeface="宋体" panose="02010600030101010101" pitchFamily="2" charset="-122"/>
                </a:rPr>
                <a:t>您说“头部”、“鼻塞”、“浑身无力”，由规则</a:t>
              </a:r>
              <a:r>
                <a:rPr lang="en-US" altLang="zh-CN" sz="2000" b="1">
                  <a:latin typeface="Times New Roman" panose="02020603050405020304" pitchFamily="18" charset="0"/>
                  <a:ea typeface="宋体" panose="02010600030101010101" pitchFamily="2" charset="-122"/>
                </a:rPr>
                <a:t>A，</a:t>
              </a:r>
              <a:r>
                <a:rPr lang="zh-CN" altLang="en-US" sz="2000" b="1">
                  <a:latin typeface="Times New Roman" panose="02020603050405020304" pitchFamily="18" charset="0"/>
                  <a:ea typeface="宋体" panose="02010600030101010101" pitchFamily="2" charset="-122"/>
                </a:rPr>
                <a:t>您是“ 一般感冒”；又由规则</a:t>
              </a:r>
              <a:r>
                <a:rPr lang="en-US" altLang="zh-CN" sz="2000" b="1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r>
                <a:rPr lang="zh-CN" altLang="en-US" sz="2000" b="1">
                  <a:latin typeface="Times New Roman" panose="02020603050405020304" pitchFamily="18" charset="0"/>
                  <a:ea typeface="宋体" panose="02010600030101010101" pitchFamily="2" charset="-122"/>
                </a:rPr>
                <a:t>您需服用感冒通</a:t>
              </a:r>
              <a:r>
                <a:rPr lang="zh-CN" altLang="en-US" sz="2000">
                  <a:latin typeface="Times New Roman" panose="02020603050405020304" pitchFamily="18" charset="0"/>
                  <a:ea typeface="宋体" panose="02010600030101010101" pitchFamily="2" charset="-122"/>
                </a:rPr>
                <a:t>。</a:t>
              </a:r>
              <a:endParaRPr lang="zh-CN" altLang="en-US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" name="AutoShape 5"/>
            <p:cNvSpPr>
              <a:spLocks noChangeArrowheads="1"/>
            </p:cNvSpPr>
            <p:nvPr/>
          </p:nvSpPr>
          <p:spPr bwMode="auto">
            <a:xfrm>
              <a:off x="144" y="624"/>
              <a:ext cx="2640" cy="384"/>
            </a:xfrm>
            <a:prstGeom prst="cloudCallout">
              <a:avLst>
                <a:gd name="adj1" fmla="val 190"/>
                <a:gd name="adj2" fmla="val 222917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40000"/>
                </a:spcBef>
              </a:pPr>
              <a:endParaRPr lang="zh-CN" altLang="en-US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" name="Text Box 6"/>
            <p:cNvSpPr txBox="1">
              <a:spLocks noChangeArrowheads="1"/>
            </p:cNvSpPr>
            <p:nvPr/>
          </p:nvSpPr>
          <p:spPr bwMode="auto">
            <a:xfrm>
              <a:off x="1104" y="1728"/>
              <a:ext cx="1920" cy="25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FF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0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Interface</a:t>
              </a:r>
              <a:endParaRPr lang="en-US" altLang="zh-CN" sz="200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11" name="Group 7"/>
            <p:cNvGrpSpPr/>
            <p:nvPr/>
          </p:nvGrpSpPr>
          <p:grpSpPr bwMode="auto">
            <a:xfrm>
              <a:off x="3120" y="1968"/>
              <a:ext cx="2448" cy="1056"/>
              <a:chOff x="3312" y="1632"/>
              <a:chExt cx="2448" cy="1056"/>
            </a:xfrm>
          </p:grpSpPr>
          <p:sp>
            <p:nvSpPr>
              <p:cNvPr id="20" name="AutoShape 8"/>
              <p:cNvSpPr>
                <a:spLocks noChangeArrowheads="1"/>
              </p:cNvSpPr>
              <p:nvPr/>
            </p:nvSpPr>
            <p:spPr bwMode="auto">
              <a:xfrm>
                <a:off x="3312" y="1632"/>
                <a:ext cx="2304" cy="1056"/>
              </a:xfrm>
              <a:prstGeom prst="can">
                <a:avLst>
                  <a:gd name="adj" fmla="val 25000"/>
                </a:avLst>
              </a:prstGeom>
              <a:solidFill>
                <a:srgbClr val="FF99FF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1" name="Text Box 9"/>
              <p:cNvSpPr txBox="1">
                <a:spLocks noChangeArrowheads="1"/>
              </p:cNvSpPr>
              <p:nvPr/>
            </p:nvSpPr>
            <p:spPr bwMode="auto">
              <a:xfrm>
                <a:off x="3360" y="1872"/>
                <a:ext cx="2400" cy="7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40000"/>
                  </a:spcBef>
                </a:pPr>
                <a:r>
                  <a:rPr lang="zh-CN" altLang="en-US" sz="20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头部、鼻塞、浑身无力   一般</a:t>
                </a:r>
                <a:endParaRPr lang="zh-CN" altLang="en-US" sz="20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eaLnBrk="1" hangingPunct="1">
                  <a:spcBef>
                    <a:spcPct val="40000"/>
                  </a:spcBef>
                </a:pPr>
                <a:r>
                  <a:rPr lang="zh-CN" altLang="en-US" sz="20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感冒, </a:t>
                </a:r>
                <a:r>
                  <a:rPr lang="zh-CN" altLang="en-US" sz="18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服用感冒通，日服三次，</a:t>
                </a:r>
                <a:endParaRPr lang="zh-CN" altLang="en-US" sz="18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eaLnBrk="1" hangingPunct="1">
                  <a:spcBef>
                    <a:spcPct val="40000"/>
                  </a:spcBef>
                </a:pPr>
                <a:r>
                  <a:rPr lang="zh-CN" altLang="en-US" sz="18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每次三颗</a:t>
                </a:r>
                <a:endParaRPr lang="zh-CN" altLang="en-US" sz="18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2" name="AutoShape 10"/>
            <p:cNvSpPr>
              <a:spLocks noChangeArrowheads="1"/>
            </p:cNvSpPr>
            <p:nvPr/>
          </p:nvSpPr>
          <p:spPr bwMode="auto">
            <a:xfrm>
              <a:off x="528" y="2976"/>
              <a:ext cx="2880" cy="1344"/>
            </a:xfrm>
            <a:prstGeom prst="can">
              <a:avLst>
                <a:gd name="adj" fmla="val 25000"/>
              </a:avLst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576" y="3006"/>
              <a:ext cx="2971" cy="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40000"/>
                </a:spcBef>
              </a:pPr>
              <a:r>
                <a:rPr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A.  If  ‘</a:t>
              </a:r>
              <a:r>
                <a:rPr lang="zh-CN" altLang="en-US" sz="1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病位’=‘头部’</a:t>
              </a:r>
              <a:r>
                <a:rPr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and ‘</a:t>
              </a:r>
              <a:r>
                <a:rPr lang="zh-CN" altLang="en-US" sz="1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鼻塞’</a:t>
              </a:r>
              <a:r>
                <a:rPr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and ‘</a:t>
              </a:r>
              <a:r>
                <a:rPr lang="zh-CN" altLang="en-US" sz="1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浑身无力’</a:t>
              </a:r>
              <a:endPara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eaLnBrk="1" hangingPunct="1">
                <a:spcBef>
                  <a:spcPct val="4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    </a:t>
              </a: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Then ‘</a:t>
              </a:r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病’=‘感冒’</a:t>
              </a:r>
              <a:endPara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576" y="3545"/>
              <a:ext cx="2600" cy="6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40000"/>
                </a:spcBef>
              </a:pPr>
              <a:r>
                <a:rPr lang="en-US" altLang="zh-CN" sz="18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B.  If  ‘</a:t>
              </a:r>
              <a:r>
                <a:rPr lang="zh-CN" altLang="en-US" sz="18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病位’=‘头部’</a:t>
              </a:r>
              <a:r>
                <a:rPr lang="en-US" altLang="zh-CN" sz="18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and ‘</a:t>
              </a:r>
              <a:r>
                <a:rPr lang="zh-CN" altLang="en-US" sz="18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一般感冒’</a:t>
              </a:r>
              <a:endPara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eaLnBrk="1" hangingPunct="1">
                <a:spcBef>
                  <a:spcPct val="40000"/>
                </a:spcBef>
              </a:pPr>
              <a:r>
                <a:rPr lang="zh-CN" altLang="en-US" sz="18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 </a:t>
              </a:r>
              <a:r>
                <a:rPr lang="en-US" altLang="zh-CN" sz="18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Then ‘</a:t>
              </a:r>
              <a:r>
                <a:rPr lang="zh-CN" altLang="en-US" sz="18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处方’=‘服用感冒通，日服三次，每次三颗。’</a:t>
              </a:r>
              <a:endParaRPr lang="zh-CN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" name="Text Box 13"/>
            <p:cNvSpPr txBox="1">
              <a:spLocks noChangeArrowheads="1"/>
            </p:cNvSpPr>
            <p:nvPr/>
          </p:nvSpPr>
          <p:spPr bwMode="auto">
            <a:xfrm>
              <a:off x="1200" y="2400"/>
              <a:ext cx="1344" cy="256"/>
            </a:xfrm>
            <a:prstGeom prst="rect">
              <a:avLst/>
            </a:prstGeom>
            <a:solidFill>
              <a:srgbClr val="99FF33"/>
            </a:solidFill>
            <a:ln w="9525">
              <a:miter lim="800000"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FF33"/>
              </a:extrusionClr>
              <a:contourClr>
                <a:srgbClr val="99FF33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  <a:flatTx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zh-CN" altLang="en-US" sz="2000">
                  <a:latin typeface="Times New Roman" panose="02020603050405020304" pitchFamily="18" charset="0"/>
                  <a:ea typeface="宋体" panose="02010600030101010101" pitchFamily="2" charset="-122"/>
                </a:rPr>
                <a:t>解释模块</a:t>
              </a:r>
              <a:endParaRPr lang="zh-CN" altLang="en-US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" name="AutoShape 14"/>
            <p:cNvSpPr>
              <a:spLocks noChangeArrowheads="1"/>
            </p:cNvSpPr>
            <p:nvPr/>
          </p:nvSpPr>
          <p:spPr bwMode="auto">
            <a:xfrm>
              <a:off x="1872" y="2688"/>
              <a:ext cx="192" cy="288"/>
            </a:xfrm>
            <a:prstGeom prst="upArrow">
              <a:avLst>
                <a:gd name="adj1" fmla="val 50000"/>
                <a:gd name="adj2" fmla="val 37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" name="AutoShape 15"/>
            <p:cNvSpPr>
              <a:spLocks noChangeArrowheads="1"/>
            </p:cNvSpPr>
            <p:nvPr/>
          </p:nvSpPr>
          <p:spPr bwMode="auto">
            <a:xfrm>
              <a:off x="2640" y="2448"/>
              <a:ext cx="480" cy="144"/>
            </a:xfrm>
            <a:prstGeom prst="leftArrow">
              <a:avLst>
                <a:gd name="adj1" fmla="val 50000"/>
                <a:gd name="adj2" fmla="val 83333"/>
              </a:avLst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" name="Text Box 16"/>
            <p:cNvSpPr txBox="1">
              <a:spLocks noChangeArrowheads="1"/>
            </p:cNvSpPr>
            <p:nvPr/>
          </p:nvSpPr>
          <p:spPr bwMode="auto">
            <a:xfrm>
              <a:off x="288" y="672"/>
              <a:ext cx="244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1">
                  <a:latin typeface="Times New Roman" panose="02020603050405020304" pitchFamily="18" charset="0"/>
                  <a:ea typeface="宋体" panose="02010600030101010101" pitchFamily="2" charset="-122"/>
                </a:rPr>
                <a:t>HOW？(</a:t>
              </a:r>
              <a:r>
                <a:rPr lang="zh-CN" altLang="en-US" sz="2000" b="1">
                  <a:latin typeface="Times New Roman" panose="02020603050405020304" pitchFamily="18" charset="0"/>
                  <a:ea typeface="宋体" panose="02010600030101010101" pitchFamily="2" charset="-122"/>
                </a:rPr>
                <a:t>你是如何得出结论的）</a:t>
              </a:r>
              <a:endPara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" name="AutoShape 17"/>
            <p:cNvSpPr>
              <a:spLocks noChangeArrowheads="1"/>
            </p:cNvSpPr>
            <p:nvPr/>
          </p:nvSpPr>
          <p:spPr bwMode="auto">
            <a:xfrm>
              <a:off x="1872" y="2016"/>
              <a:ext cx="192" cy="288"/>
            </a:xfrm>
            <a:prstGeom prst="upArrow">
              <a:avLst>
                <a:gd name="adj1" fmla="val 50000"/>
                <a:gd name="adj2" fmla="val 37500"/>
              </a:avLst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5401" y="382479"/>
            <a:ext cx="8686599" cy="59634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4</a:t>
            </a:r>
            <a:r>
              <a:rPr lang="en-US" altLang="zh-CN" dirty="0" smtClean="0"/>
              <a:t>、Where </a:t>
            </a:r>
            <a:r>
              <a:rPr lang="en-US" altLang="zh-CN" dirty="0"/>
              <a:t>do the rules come from ?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</a:fld>
            <a:endParaRPr lang="zh-CN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409700" y="1554626"/>
            <a:ext cx="8763000" cy="4343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400">
                <a:ea typeface="宋体" panose="02010600030101010101" pitchFamily="2" charset="-122"/>
              </a:rPr>
              <a:t> Manual Knowledge Acquisition</a:t>
            </a:r>
            <a:endParaRPr lang="en-US" altLang="zh-CN" sz="4400">
              <a:ea typeface="宋体" panose="02010600030101010101" pitchFamily="2" charset="-122"/>
            </a:endParaRPr>
          </a:p>
          <a:p>
            <a:endParaRPr lang="en-US" altLang="zh-CN" sz="4400">
              <a:ea typeface="宋体" panose="02010600030101010101" pitchFamily="2" charset="-122"/>
            </a:endParaRPr>
          </a:p>
          <a:p>
            <a:r>
              <a:rPr lang="en-US" altLang="zh-CN" sz="4400">
                <a:ea typeface="宋体" panose="02010600030101010101" pitchFamily="2" charset="-122"/>
              </a:rPr>
              <a:t> Automated Knowledge Acquisition</a:t>
            </a:r>
            <a:endParaRPr lang="en-US" altLang="zh-CN" sz="60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</a:fld>
            <a:endParaRPr lang="zh-CN" alt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984000" y="333000"/>
            <a:ext cx="8763000" cy="5638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dirty="0">
                <a:solidFill>
                  <a:srgbClr val="FF0000"/>
                </a:solidFill>
                <a:ea typeface="宋体" panose="02010600030101010101" pitchFamily="2" charset="-122"/>
              </a:rPr>
              <a:t>Manual Knowledge Acquisition</a:t>
            </a:r>
            <a:endParaRPr lang="en-US" altLang="zh-CN" sz="3200" b="1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/>
            <a:r>
              <a:rPr lang="en-US" altLang="zh-CN" sz="3200" dirty="0">
                <a:ea typeface="宋体" panose="02010600030101010101" pitchFamily="2" charset="-122"/>
              </a:rPr>
              <a:t>interview experts</a:t>
            </a:r>
            <a:endParaRPr lang="en-US" altLang="zh-CN" sz="3200" dirty="0">
              <a:ea typeface="宋体" panose="02010600030101010101" pitchFamily="2" charset="-122"/>
            </a:endParaRPr>
          </a:p>
          <a:p>
            <a:pPr lvl="1"/>
            <a:r>
              <a:rPr lang="en-US" altLang="zh-CN" sz="3200" dirty="0">
                <a:ea typeface="宋体" panose="02010600030101010101" pitchFamily="2" charset="-122"/>
              </a:rPr>
              <a:t>expert describes the rules</a:t>
            </a:r>
            <a:endParaRPr lang="en-US" altLang="zh-CN" sz="3200" dirty="0">
              <a:ea typeface="宋体" panose="02010600030101010101" pitchFamily="2" charset="-122"/>
            </a:endParaRPr>
          </a:p>
          <a:p>
            <a:pPr lvl="1"/>
            <a:r>
              <a:rPr lang="en-US" altLang="zh-CN" sz="3200" dirty="0">
                <a:ea typeface="宋体" panose="02010600030101010101" pitchFamily="2" charset="-122"/>
              </a:rPr>
              <a:t>process of translating expert knowledge into a formal representation is also known as knowledge engineering</a:t>
            </a:r>
            <a:endParaRPr lang="en-US" altLang="zh-CN" sz="3200" dirty="0">
              <a:ea typeface="宋体" panose="02010600030101010101" pitchFamily="2" charset="-122"/>
            </a:endParaRPr>
          </a:p>
          <a:p>
            <a:pPr lvl="1"/>
            <a:r>
              <a:rPr lang="en-US" altLang="zh-CN" sz="3200" dirty="0">
                <a:ea typeface="宋体" panose="02010600030101010101" pitchFamily="2" charset="-122"/>
              </a:rPr>
              <a:t>this is notoriously difficult</a:t>
            </a:r>
            <a:endParaRPr lang="en-US" altLang="zh-CN" sz="3200" dirty="0">
              <a:ea typeface="宋体" panose="02010600030101010101" pitchFamily="2" charset="-122"/>
            </a:endParaRPr>
          </a:p>
          <a:p>
            <a:pPr lvl="2"/>
            <a:r>
              <a:rPr lang="en-US" altLang="zh-CN" sz="3200" dirty="0">
                <a:ea typeface="宋体" panose="02010600030101010101" pitchFamily="2" charset="-122"/>
              </a:rPr>
              <a:t>experts are often very poor at explicitly describing what they do</a:t>
            </a:r>
            <a:endParaRPr lang="en-US" altLang="zh-CN" sz="3200" dirty="0">
              <a:ea typeface="宋体" panose="02010600030101010101" pitchFamily="2" charset="-122"/>
            </a:endParaRPr>
          </a:p>
          <a:p>
            <a:pPr lvl="2"/>
            <a:r>
              <a:rPr lang="en-US" altLang="zh-CN" sz="3200" dirty="0">
                <a:ea typeface="宋体" panose="02010600030101010101" pitchFamily="2" charset="-122"/>
              </a:rPr>
              <a:t>e.g., ask Michael Jordan how he plays basketball or ask Tiger Woods how he plays golf</a:t>
            </a:r>
            <a:endParaRPr lang="zh-CN" altLang="en-US" sz="3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75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75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75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</a:fld>
            <a:endParaRPr lang="zh-CN" alt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984000" y="405000"/>
            <a:ext cx="8915400" cy="5791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000" b="1" dirty="0">
                <a:solidFill>
                  <a:srgbClr val="FF0000"/>
                </a:solidFill>
                <a:ea typeface="宋体" panose="02010600030101010101" pitchFamily="2" charset="-122"/>
              </a:rPr>
              <a:t>Automated Knowledge Acquisition</a:t>
            </a:r>
            <a:endParaRPr lang="en-US" altLang="zh-CN" sz="4000" b="1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/>
            <a:r>
              <a:rPr lang="en-US" altLang="zh-CN" sz="4000" dirty="0">
                <a:ea typeface="宋体" panose="02010600030101010101" pitchFamily="2" charset="-122"/>
              </a:rPr>
              <a:t>derive rules automatically from formal specifications</a:t>
            </a:r>
            <a:endParaRPr lang="en-US" altLang="zh-CN" sz="4000" dirty="0">
              <a:ea typeface="宋体" panose="02010600030101010101" pitchFamily="2" charset="-122"/>
            </a:endParaRPr>
          </a:p>
          <a:p>
            <a:pPr lvl="2"/>
            <a:r>
              <a:rPr lang="en-US" altLang="zh-CN" sz="4000" dirty="0">
                <a:ea typeface="宋体" panose="02010600030101010101" pitchFamily="2" charset="-122"/>
              </a:rPr>
              <a:t>e.g., by automatic analysis of solution manuals </a:t>
            </a:r>
            <a:endParaRPr lang="en-US" altLang="zh-CN" sz="4000" dirty="0">
              <a:ea typeface="宋体" panose="02010600030101010101" pitchFamily="2" charset="-122"/>
            </a:endParaRPr>
          </a:p>
          <a:p>
            <a:pPr lvl="1"/>
            <a:r>
              <a:rPr lang="en-US" altLang="zh-CN" sz="4000" b="1" u="sng" dirty="0">
                <a:solidFill>
                  <a:srgbClr val="FF0000"/>
                </a:solidFill>
                <a:ea typeface="宋体" panose="02010600030101010101" pitchFamily="2" charset="-122"/>
              </a:rPr>
              <a:t>M</a:t>
            </a:r>
            <a:r>
              <a:rPr lang="en-US" altLang="zh-CN" sz="4000" b="1" u="sng" dirty="0" smtClean="0">
                <a:solidFill>
                  <a:srgbClr val="FF0000"/>
                </a:solidFill>
                <a:ea typeface="宋体" panose="02010600030101010101" pitchFamily="2" charset="-122"/>
              </a:rPr>
              <a:t>achine </a:t>
            </a:r>
            <a:r>
              <a:rPr lang="en-US" altLang="zh-CN" sz="4000" b="1" u="sng" dirty="0">
                <a:solidFill>
                  <a:srgbClr val="FF0000"/>
                </a:solidFill>
                <a:ea typeface="宋体" panose="02010600030101010101" pitchFamily="2" charset="-122"/>
              </a:rPr>
              <a:t>learning</a:t>
            </a:r>
            <a:endParaRPr lang="en-US" altLang="zh-CN" sz="4000" b="1" u="sng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2"/>
            <a:r>
              <a:rPr lang="en-US" altLang="zh-CN" sz="4000" dirty="0">
                <a:ea typeface="宋体" panose="02010600030101010101" pitchFamily="2" charset="-122"/>
              </a:rPr>
              <a:t>learn rules from data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75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75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4000" y="-99000"/>
            <a:ext cx="11088000" cy="1325563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Please ask as many questions as you can?</a:t>
            </a:r>
            <a:endParaRPr lang="zh-CN" altLang="en-US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24000" y="1381662"/>
            <a:ext cx="4032000" cy="4351338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>
              <a:buNone/>
            </a:pPr>
            <a:r>
              <a:rPr lang="en-US" altLang="zh-CN" b="1" dirty="0" smtClean="0">
                <a:solidFill>
                  <a:srgbClr val="FF0000"/>
                </a:solidFill>
              </a:rPr>
              <a:t>Frame1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dirty="0" smtClean="0"/>
              <a:t>Zhangxin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{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Sex</a:t>
            </a:r>
            <a:r>
              <a:rPr lang="zh-CN" altLang="en-US" dirty="0" smtClean="0"/>
              <a:t>：</a:t>
            </a:r>
            <a:r>
              <a:rPr lang="en-US" altLang="zh-CN" dirty="0" smtClean="0"/>
              <a:t>Male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Date of </a:t>
            </a:r>
            <a:r>
              <a:rPr lang="en-US" altLang="zh-CN" dirty="0" smtClean="0"/>
              <a:t>birth: 2002-10-1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Height</a:t>
            </a:r>
            <a:r>
              <a:rPr lang="zh-CN" altLang="en-US" dirty="0" smtClean="0"/>
              <a:t>：</a:t>
            </a:r>
            <a:r>
              <a:rPr lang="en-US" altLang="zh-CN" dirty="0" smtClean="0"/>
              <a:t>180cm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Occupation</a:t>
            </a:r>
            <a:r>
              <a:rPr lang="zh-CN" altLang="en-US" dirty="0" smtClean="0"/>
              <a:t>：</a:t>
            </a:r>
            <a:r>
              <a:rPr lang="en-US" altLang="zh-CN" dirty="0" smtClean="0"/>
              <a:t>Teacher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….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}</a:t>
            </a:r>
            <a:endParaRPr lang="en-US" altLang="zh-CN" dirty="0" smtClean="0"/>
          </a:p>
          <a:p>
            <a:pPr>
              <a:buNone/>
            </a:pP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D28A6-4659-4FC5-835A-CA38B0335403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学而不厌，诲人不倦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2"/>
          <p:cNvSpPr txBox="1"/>
          <p:nvPr/>
        </p:nvSpPr>
        <p:spPr>
          <a:xfrm>
            <a:off x="4152000" y="1381662"/>
            <a:ext cx="3816000" cy="43513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Frame2</a:t>
            </a: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800" dirty="0" smtClean="0"/>
              <a:t>Liming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{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Sex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：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Female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Date of birth: 2012-10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Height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：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162cm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Occupation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：</a:t>
            </a:r>
            <a:r>
              <a:rPr lang="en-US" altLang="zh-CN" sz="2800" dirty="0" smtClean="0"/>
              <a:t>Student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….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内容占位符 2"/>
          <p:cNvSpPr txBox="1"/>
          <p:nvPr/>
        </p:nvSpPr>
        <p:spPr>
          <a:xfrm>
            <a:off x="8040000" y="1341000"/>
            <a:ext cx="3960000" cy="43513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Frame3</a:t>
            </a: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800" dirty="0" smtClean="0">
                <a:solidFill>
                  <a:schemeClr val="tx1"/>
                </a:solidFill>
              </a:rPr>
              <a:t>W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angqiang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{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Sex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：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Male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Date of birth: 1988-10-1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Height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：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176cm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Occupation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：</a:t>
            </a:r>
            <a:r>
              <a:rPr lang="en-US" altLang="zh-CN" sz="2800" dirty="0" smtClean="0"/>
              <a:t>Engineer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….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92000" y="189001"/>
            <a:ext cx="10515600" cy="1008000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4. Turbo Prolog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49156" name="Picture 4" descr="图2-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34433" y="1125000"/>
            <a:ext cx="11760200" cy="540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264000" y="189000"/>
            <a:ext cx="10515600" cy="1325563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4.1 Basic Syntax of Turbo Prolog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0000" y="1485000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3200" b="1" dirty="0" smtClean="0">
                <a:solidFill>
                  <a:srgbClr val="09025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constants</a:t>
            </a: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常量说明语句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   </a:t>
            </a: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/*     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注释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      */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domains</a:t>
            </a: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领域说明语句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数据库说明语句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predicates</a:t>
            </a: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谓词说明语句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clauses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子句语句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goal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     </a:t>
            </a: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目标语句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477000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b="1" dirty="0">
                <a:ea typeface="隶书" pitchFamily="49" charset="-122"/>
              </a:rPr>
              <a:t>domains</a:t>
            </a:r>
            <a:endParaRPr lang="en-US" altLang="zh-CN" sz="2400" b="1" dirty="0">
              <a:ea typeface="隶书" pitchFamily="49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b="1" dirty="0">
                <a:ea typeface="隶书" pitchFamily="49" charset="-122"/>
              </a:rPr>
              <a:t>  	name,thing=symbol</a:t>
            </a:r>
            <a:endParaRPr lang="en-US" altLang="zh-CN" sz="2400" b="1" dirty="0">
              <a:ea typeface="隶书" pitchFamily="49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CN" sz="2000" b="1" dirty="0">
              <a:ea typeface="隶书" pitchFamily="49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b="1" dirty="0">
                <a:ea typeface="隶书" pitchFamily="49" charset="-122"/>
              </a:rPr>
              <a:t>predicates               </a:t>
            </a:r>
            <a:endParaRPr lang="en-US" altLang="zh-CN" sz="2400" b="1" dirty="0">
              <a:ea typeface="隶书" pitchFamily="49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b="1" dirty="0">
                <a:ea typeface="隶书" pitchFamily="49" charset="-122"/>
              </a:rPr>
              <a:t>	  likes(name,thing)</a:t>
            </a:r>
            <a:endParaRPr lang="en-US" altLang="zh-CN" sz="2400" b="1" dirty="0">
              <a:ea typeface="隶书" pitchFamily="49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b="1" dirty="0">
                <a:ea typeface="隶书" pitchFamily="49" charset="-122"/>
              </a:rPr>
              <a:t>	  friend(name,thing)</a:t>
            </a:r>
            <a:endParaRPr lang="en-US" altLang="zh-CN" sz="2400" b="1" dirty="0">
              <a:ea typeface="隶书" pitchFamily="49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CN" sz="2000" b="1" dirty="0">
              <a:ea typeface="隶书" pitchFamily="49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b="1" dirty="0">
                <a:ea typeface="隶书" pitchFamily="49" charset="-122"/>
              </a:rPr>
              <a:t>clauses                </a:t>
            </a:r>
            <a:endParaRPr lang="en-US" altLang="zh-CN" sz="2400" b="1" dirty="0">
              <a:ea typeface="隶书" pitchFamily="49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b="1" dirty="0">
                <a:ea typeface="隶书" pitchFamily="49" charset="-122"/>
              </a:rPr>
              <a:t> 	 likes(xiaofang,badminton).   </a:t>
            </a:r>
            <a:endParaRPr lang="en-US" altLang="zh-CN" sz="2400" b="1" dirty="0">
              <a:ea typeface="隶书" pitchFamily="49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b="1" dirty="0">
                <a:ea typeface="隶书" pitchFamily="49" charset="-122"/>
              </a:rPr>
              <a:t> 	 likes(xiaoming,pingpong).</a:t>
            </a:r>
            <a:endParaRPr lang="en-US" altLang="zh-CN" sz="2400" b="1" dirty="0">
              <a:ea typeface="隶书" pitchFamily="49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b="1" dirty="0">
                <a:ea typeface="隶书" pitchFamily="49" charset="-122"/>
              </a:rPr>
              <a:t> 	 friend(X,xiaohua):-likes(X,pingpong).  </a:t>
            </a:r>
            <a:endParaRPr lang="en-US" altLang="zh-CN" sz="2400" b="1" dirty="0">
              <a:ea typeface="隶书" pitchFamily="49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b="1" dirty="0">
                <a:ea typeface="隶书" pitchFamily="49" charset="-122"/>
              </a:rPr>
              <a:t>                                     </a:t>
            </a:r>
            <a:endParaRPr lang="en-US" altLang="zh-CN" sz="2400" b="1" dirty="0">
              <a:ea typeface="隶书" pitchFamily="49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b="1" dirty="0">
                <a:ea typeface="隶书" pitchFamily="49" charset="-122"/>
              </a:rPr>
              <a:t>goal</a:t>
            </a:r>
            <a:endParaRPr lang="en-US" altLang="zh-CN" sz="2400" b="1" dirty="0">
              <a:ea typeface="隶书" pitchFamily="49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b="1" dirty="0">
                <a:ea typeface="隶书" pitchFamily="49" charset="-122"/>
              </a:rPr>
              <a:t>  	friend(X,xiaohua),write(X," is xiaohua's friend.").</a:t>
            </a:r>
            <a:endParaRPr lang="en-US" altLang="zh-CN" sz="2400" b="1" dirty="0"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2" name="Rectangle 4"/>
          <p:cNvSpPr>
            <a:spLocks noGrp="1" noRot="1" noChangeArrowheads="1"/>
          </p:cNvSpPr>
          <p:nvPr>
            <p:ph type="body" idx="1"/>
          </p:nvPr>
        </p:nvSpPr>
        <p:spPr>
          <a:xfrm>
            <a:off x="719667" y="1052513"/>
            <a:ext cx="11472333" cy="6121400"/>
          </a:xfrm>
          <a:noFill/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3000" dirty="0"/>
              <a:t>  likes(bell,sports).</a:t>
            </a:r>
            <a:endParaRPr lang="en-US" altLang="zh-CN" sz="3000" dirty="0"/>
          </a:p>
          <a:p>
            <a:pPr>
              <a:lnSpc>
                <a:spcPct val="80000"/>
              </a:lnSpc>
            </a:pPr>
            <a:r>
              <a:rPr lang="en-US" altLang="zh-CN" sz="3000" dirty="0"/>
              <a:t>  likes(mary,music).</a:t>
            </a:r>
            <a:endParaRPr lang="en-US" altLang="zh-CN" sz="3000" dirty="0"/>
          </a:p>
          <a:p>
            <a:pPr>
              <a:lnSpc>
                <a:spcPct val="80000"/>
              </a:lnSpc>
            </a:pPr>
            <a:r>
              <a:rPr lang="en-US" altLang="zh-CN" sz="3000" dirty="0"/>
              <a:t>  likes(mary,sports).</a:t>
            </a:r>
            <a:endParaRPr lang="en-US" altLang="zh-CN" sz="3000" dirty="0"/>
          </a:p>
          <a:p>
            <a:pPr>
              <a:lnSpc>
                <a:spcPct val="80000"/>
              </a:lnSpc>
            </a:pPr>
            <a:r>
              <a:rPr lang="en-US" altLang="zh-CN" sz="3000" dirty="0"/>
              <a:t>  likes(jane,smith).</a:t>
            </a:r>
            <a:endParaRPr lang="en-US" altLang="zh-CN" sz="3000" dirty="0"/>
          </a:p>
          <a:p>
            <a:pPr>
              <a:lnSpc>
                <a:spcPct val="80000"/>
              </a:lnSpc>
            </a:pPr>
            <a:r>
              <a:rPr lang="en-US" altLang="zh-CN" sz="3000" dirty="0"/>
              <a:t>  friend(john,X):-likes(X,reading),likes(X,music).     </a:t>
            </a:r>
            <a:endParaRPr lang="en-US" altLang="zh-CN" sz="3000" dirty="0"/>
          </a:p>
          <a:p>
            <a:pPr>
              <a:lnSpc>
                <a:spcPct val="80000"/>
              </a:lnSpc>
            </a:pPr>
            <a:r>
              <a:rPr lang="en-US" altLang="zh-CN" sz="3000" dirty="0"/>
              <a:t>  friend(john,X):-likes(X,sports),likes(X,music).</a:t>
            </a:r>
            <a:endParaRPr lang="en-US" altLang="zh-CN" sz="3000" dirty="0"/>
          </a:p>
          <a:p>
            <a:pPr>
              <a:lnSpc>
                <a:spcPct val="80000"/>
              </a:lnSpc>
            </a:pPr>
            <a:r>
              <a:rPr lang="en-US" altLang="zh-CN" sz="3000" dirty="0"/>
              <a:t>  ?-friend(john,Y).</a:t>
            </a:r>
            <a:endParaRPr lang="en-US" altLang="zh-CN" sz="3000" dirty="0"/>
          </a:p>
          <a:p>
            <a:pPr>
              <a:lnSpc>
                <a:spcPct val="80000"/>
              </a:lnSpc>
            </a:pPr>
            <a:endParaRPr lang="en-US" altLang="zh-CN" sz="3000" dirty="0"/>
          </a:p>
          <a:p>
            <a:pPr>
              <a:lnSpc>
                <a:spcPct val="80000"/>
              </a:lnSpc>
            </a:pPr>
            <a:r>
              <a:rPr lang="en-US" altLang="zh-CN" sz="3000" b="1" dirty="0" smtClean="0">
                <a:solidFill>
                  <a:srgbClr val="FF0000"/>
                </a:solidFill>
              </a:rPr>
              <a:t>Goal</a:t>
            </a:r>
            <a:endParaRPr lang="zh-CN" altLang="en-US" sz="3000" b="1" dirty="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r>
              <a:rPr lang="zh-CN" altLang="en-US" sz="3000" dirty="0"/>
              <a:t>             </a:t>
            </a:r>
            <a:r>
              <a:rPr lang="en-US" altLang="zh-CN" sz="3000" dirty="0"/>
              <a:t>friend(john,Y). </a:t>
            </a:r>
            <a:endParaRPr lang="en-US" altLang="zh-CN" sz="3000" dirty="0"/>
          </a:p>
          <a:p>
            <a:pPr>
              <a:lnSpc>
                <a:spcPct val="80000"/>
              </a:lnSpc>
            </a:pPr>
            <a:r>
              <a:rPr lang="en-US" altLang="zh-CN" sz="3000" b="1" dirty="0" smtClean="0">
                <a:solidFill>
                  <a:srgbClr val="FF0000"/>
                </a:solidFill>
              </a:rPr>
              <a:t>New goals</a:t>
            </a:r>
            <a:r>
              <a:rPr lang="zh-CN" altLang="en-US" sz="3000" dirty="0" smtClean="0"/>
              <a:t>  </a:t>
            </a:r>
            <a:endParaRPr lang="zh-CN" altLang="en-US" sz="3000" dirty="0"/>
          </a:p>
          <a:p>
            <a:pPr>
              <a:lnSpc>
                <a:spcPct val="80000"/>
              </a:lnSpc>
            </a:pPr>
            <a:r>
              <a:rPr lang="zh-CN" altLang="en-US" sz="3000" dirty="0"/>
              <a:t>             </a:t>
            </a:r>
            <a:r>
              <a:rPr lang="en-US" altLang="zh-CN" sz="3000" dirty="0"/>
              <a:t>likes(X,reading),likes(X,music). </a:t>
            </a:r>
            <a:endParaRPr lang="en-US" altLang="zh-CN" sz="3000" dirty="0"/>
          </a:p>
        </p:txBody>
      </p:sp>
      <p:sp>
        <p:nvSpPr>
          <p:cNvPr id="3" name="矩形 2"/>
          <p:cNvSpPr/>
          <p:nvPr/>
        </p:nvSpPr>
        <p:spPr>
          <a:xfrm>
            <a:off x="192000" y="261000"/>
            <a:ext cx="11160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4.2 Examples of Turbo Prolog—Example 1</a:t>
            </a:r>
            <a:endParaRPr lang="zh-CN" altLang="en-US" sz="4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6" name="Picture 4" descr="2-1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1" cstate="print"/>
          <a:srcRect/>
          <a:stretch>
            <a:fillRect/>
          </a:stretch>
        </p:blipFill>
        <p:spPr>
          <a:xfrm>
            <a:off x="768001" y="157842"/>
            <a:ext cx="10815808" cy="6144535"/>
          </a:xfrm>
          <a:noFill/>
          <a:ln>
            <a:solidFill>
              <a:srgbClr val="FF0000"/>
            </a:solidFill>
          </a:ln>
        </p:spPr>
      </p:pic>
      <p:sp>
        <p:nvSpPr>
          <p:cNvPr id="100357" name="AutoShape 5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0608734" y="6453188"/>
            <a:ext cx="1344084" cy="215900"/>
          </a:xfrm>
          <a:prstGeom prst="actionButtonBackPrevious">
            <a:avLst/>
          </a:prstGeom>
          <a:solidFill>
            <a:schemeClr val="accent1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341000"/>
            <a:ext cx="10515600" cy="4835963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600" dirty="0" smtClean="0"/>
              <a:t>Sum=x+y</a:t>
            </a:r>
            <a:endParaRPr lang="zh-CN" altLang="en-US" sz="26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600" b="1" dirty="0" smtClean="0">
                <a:solidFill>
                  <a:srgbClr val="FF0000"/>
                </a:solidFill>
              </a:rPr>
              <a:t>Program</a:t>
            </a:r>
            <a:r>
              <a:rPr lang="zh-CN" altLang="en-US" sz="2600" dirty="0" smtClean="0"/>
              <a:t>：</a:t>
            </a:r>
            <a:endParaRPr lang="zh-CN" altLang="en-US" sz="26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600" b="1" dirty="0"/>
              <a:t>goal</a:t>
            </a:r>
            <a:endParaRPr lang="en-US" altLang="zh-CN" sz="2600" b="1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600" b="1" dirty="0"/>
              <a:t>  readint(X),                    /*</a:t>
            </a:r>
            <a:r>
              <a:rPr lang="zh-CN" altLang="en-US" sz="2600" b="1" dirty="0"/>
              <a:t>输入一个整数给</a:t>
            </a:r>
            <a:r>
              <a:rPr lang="en-US" altLang="zh-CN" sz="2600" b="1" dirty="0"/>
              <a:t>X*/</a:t>
            </a:r>
            <a:endParaRPr lang="en-US" altLang="zh-CN" sz="2600" b="1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600" b="1" dirty="0"/>
              <a:t>  readint(Y),                    /*</a:t>
            </a:r>
            <a:r>
              <a:rPr lang="zh-CN" altLang="en-US" sz="2600" b="1" dirty="0"/>
              <a:t>输入一个整数给</a:t>
            </a:r>
            <a:r>
              <a:rPr lang="en-US" altLang="zh-CN" sz="2600" b="1" dirty="0"/>
              <a:t>Y*/</a:t>
            </a:r>
            <a:endParaRPr lang="en-US" altLang="zh-CN" sz="2600" b="1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600" b="1" dirty="0"/>
              <a:t>  Z=X+Y,</a:t>
            </a:r>
            <a:endParaRPr lang="en-US" altLang="zh-CN" sz="2600" b="1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600" b="1" dirty="0"/>
              <a:t>  write(X,"+",Y,"=",Z),nl.          /*</a:t>
            </a:r>
            <a:r>
              <a:rPr lang="zh-CN" altLang="en-US" sz="2600" b="1" dirty="0"/>
              <a:t>输出计算结果</a:t>
            </a:r>
            <a:r>
              <a:rPr lang="en-US" altLang="zh-CN" sz="2600" b="1" dirty="0"/>
              <a:t>Z*/</a:t>
            </a:r>
            <a:endParaRPr lang="en-US" altLang="zh-CN" sz="2600" b="1" dirty="0"/>
          </a:p>
        </p:txBody>
      </p:sp>
      <p:sp>
        <p:nvSpPr>
          <p:cNvPr id="5" name="矩形 4"/>
          <p:cNvSpPr/>
          <p:nvPr/>
        </p:nvSpPr>
        <p:spPr>
          <a:xfrm>
            <a:off x="192000" y="261000"/>
            <a:ext cx="11160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4.2 Examples of Turbo Prolog—Example 2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ISLIDE.GUIDESSETTING" val="{&quot;Id&quot;:null,&quot;Name&quot;:&quot;宽&quot;,&quot;HeaderHeight&quot;:15.0,&quot;FooterHeight&quot;:9.0,&quot;SideMargin&quot;:5.5,&quot;TopMargin&quot;:0.0,&quot;BottomMargin&quot;:0.0,&quot;IntervalMargin&quot;:2.5,&quot;SettingType&quot;:&quot;System&quot;}"/>
  <p:tag name="COMMONDATA" val="eyJoZGlkIjoiZWM1ZTk3MzdlMjJjMTY1OWY1NjE0ZjNhY2UyODMwZDkifQ=="/>
</p:tagLst>
</file>

<file path=ppt/theme/theme1.xml><?xml version="1.0" encoding="utf-8"?>
<a:theme xmlns:a="http://schemas.openxmlformats.org/drawingml/2006/main" name="Office 主题">
  <a:themeElements>
    <a:clrScheme name="自定义 5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702C07"/>
      </a:accent1>
      <a:accent2>
        <a:srgbClr val="B8243D"/>
      </a:accent2>
      <a:accent3>
        <a:srgbClr val="F8E9D6"/>
      </a:accent3>
      <a:accent4>
        <a:srgbClr val="797979"/>
      </a:accent4>
      <a:accent5>
        <a:srgbClr val="A5A5A5"/>
      </a:accent5>
      <a:accent6>
        <a:srgbClr val="C9C9C9"/>
      </a:accent6>
      <a:hlink>
        <a:srgbClr val="933319"/>
      </a:hlink>
      <a:folHlink>
        <a:srgbClr val="BFBFBF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5286</Words>
  <Application>WPS 演示</Application>
  <PresentationFormat>自定义</PresentationFormat>
  <Paragraphs>346</Paragraphs>
  <Slides>27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27</vt:i4>
      </vt:variant>
    </vt:vector>
  </HeadingPairs>
  <TitlesOfParts>
    <vt:vector size="43" baseType="lpstr">
      <vt:lpstr>Arial</vt:lpstr>
      <vt:lpstr>宋体</vt:lpstr>
      <vt:lpstr>Wingdings</vt:lpstr>
      <vt:lpstr>思源黑体 CN Heavy</vt:lpstr>
      <vt:lpstr>黑体</vt:lpstr>
      <vt:lpstr>Times New Roman</vt:lpstr>
      <vt:lpstr>思源宋体 CN</vt:lpstr>
      <vt:lpstr>隶书</vt:lpstr>
      <vt:lpstr>微软雅黑</vt:lpstr>
      <vt:lpstr>Arial Black</vt:lpstr>
      <vt:lpstr>Arial Unicode MS</vt:lpstr>
      <vt:lpstr>Calibri</vt:lpstr>
      <vt:lpstr>Tahoma</vt:lpstr>
      <vt:lpstr>Office 主题</vt:lpstr>
      <vt:lpstr>1_OfficePLUS</vt:lpstr>
      <vt:lpstr>2_OfficePLUS</vt:lpstr>
      <vt:lpstr>Artificial Intelligence  Chapter 17. Knowledge-Based Systems </vt:lpstr>
      <vt:lpstr>PowerPoint 演示文稿</vt:lpstr>
      <vt:lpstr>Please ask as many questions as you can?</vt:lpstr>
      <vt:lpstr>4. Turbo Prolog</vt:lpstr>
      <vt:lpstr>4.1 Basic Syntax of Turbo Prolog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5. Rule-Based Expert Systems </vt:lpstr>
      <vt:lpstr>PowerPoint 演示文稿</vt:lpstr>
      <vt:lpstr>PowerPoint 演示文稿</vt:lpstr>
      <vt:lpstr>PowerPoint 演示文稿</vt:lpstr>
      <vt:lpstr>2、what is Rule-based expert system?</vt:lpstr>
      <vt:lpstr>3、Structure of Expert System</vt:lpstr>
      <vt:lpstr>PowerPoint 演示文稿</vt:lpstr>
      <vt:lpstr>E.G 1:Expert system for Headache （感冒专家系统）</vt:lpstr>
      <vt:lpstr>Rule base</vt:lpstr>
      <vt:lpstr>PowerPoint 演示文稿</vt:lpstr>
      <vt:lpstr>1. Forward reason  </vt:lpstr>
      <vt:lpstr>2. Explanation  subsystem </vt:lpstr>
      <vt:lpstr>4、Where do the rules come from ?</vt:lpstr>
      <vt:lpstr>PowerPoint 演示文稿</vt:lpstr>
      <vt:lpstr>PowerPoint 演示文稿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carlos</cp:lastModifiedBy>
  <cp:revision>392</cp:revision>
  <dcterms:created xsi:type="dcterms:W3CDTF">2020-04-14T04:48:00Z</dcterms:created>
  <dcterms:modified xsi:type="dcterms:W3CDTF">2023-06-15T03:35:18Z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ICV">
    <vt:lpwstr>B2092D7F85EA49CE95A4DC690FC9FF71_12</vt:lpwstr>
  </property>
</Properties>
</file>